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5143500" cx="9144000"/>
  <p:notesSz cx="6858000" cy="9144000"/>
  <p:embeddedFontLst>
    <p:embeddedFont>
      <p:font typeface="Amatic SC"/>
      <p:regular r:id="rId69"/>
      <p:bold r:id="rId70"/>
    </p:embeddedFont>
    <p:embeddedFont>
      <p:font typeface="Source Code Pro"/>
      <p:regular r:id="rId71"/>
      <p:bold r:id="rId72"/>
      <p:italic r:id="rId73"/>
      <p:boldItalic r:id="rId74"/>
    </p:embeddedFont>
    <p:embeddedFont>
      <p:font typeface="Merriweather"/>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9031EC-AC95-47B9-8B6D-892D33DEB2FD}">
  <a:tblStyle styleId="{1E9031EC-AC95-47B9-8B6D-892D33DEB2F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SourceCodePro-italic.fntdata"/><Relationship Id="rId72" Type="http://schemas.openxmlformats.org/officeDocument/2006/relationships/font" Target="fonts/SourceCodePro-bold.fntdata"/><Relationship Id="rId31" Type="http://schemas.openxmlformats.org/officeDocument/2006/relationships/slide" Target="slides/slide25.xml"/><Relationship Id="rId75" Type="http://schemas.openxmlformats.org/officeDocument/2006/relationships/font" Target="fonts/Merriweather-regular.fntdata"/><Relationship Id="rId30" Type="http://schemas.openxmlformats.org/officeDocument/2006/relationships/slide" Target="slides/slide24.xml"/><Relationship Id="rId74" Type="http://schemas.openxmlformats.org/officeDocument/2006/relationships/font" Target="fonts/SourceCodePro-boldItalic.fntdata"/><Relationship Id="rId33" Type="http://schemas.openxmlformats.org/officeDocument/2006/relationships/slide" Target="slides/slide27.xml"/><Relationship Id="rId77" Type="http://schemas.openxmlformats.org/officeDocument/2006/relationships/font" Target="fonts/Merriweather-italic.fntdata"/><Relationship Id="rId32" Type="http://schemas.openxmlformats.org/officeDocument/2006/relationships/slide" Target="slides/slide26.xml"/><Relationship Id="rId76" Type="http://schemas.openxmlformats.org/officeDocument/2006/relationships/font" Target="fonts/Merriweather-bold.fntdata"/><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font" Target="fonts/Merriweather-boldItalic.fntdata"/><Relationship Id="rId71" Type="http://schemas.openxmlformats.org/officeDocument/2006/relationships/font" Target="fonts/SourceCodePro-regular.fntdata"/><Relationship Id="rId70" Type="http://schemas.openxmlformats.org/officeDocument/2006/relationships/font" Target="fonts/AmaticSC-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AmaticSC-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73fd43748e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73fd43748e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3fd43748e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73fd43748e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3fd43748e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73fd43748e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3fd43748e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73fd43748e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3fd43748e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73fd43748e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3fd43748e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3fd43748e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73fd43748e_1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73fd43748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73fd43748e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73fd43748e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3fd43748e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3fd43748e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53439f8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53439f8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73fd43748e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73fd43748e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73fd43748e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73fd43748e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3fd43748e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3fd43748e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797e1e92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797e1e92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e797e1e92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e797e1e92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797e1e92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e797e1e92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7fe178cc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e7fe178cc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7fe178cc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e7fe178cc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7fe178cc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7fe178cc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8c2f4a1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8c2f4a1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992b9a0a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992b9a0a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a69c1f1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ea69c1f1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73fd43748e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73fd43748e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e7fe178cc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e7fe178cc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8086b9c5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e8086b9c5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7fe178cc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7fe178cc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8c2f4a1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e8c2f4a1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153439f8b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153439f8b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8c2f4a1f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e8c2f4a1f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992b9a0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992b9a0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992b9a0a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e992b9a0a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992b9a0a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e992b9a0a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992b9a0a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992b9a0a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153439f8b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153439f8b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7fe178cc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7fe178cc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e8c2f4a1f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e8c2f4a1f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e8c2f4a1f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e8c2f4a1f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7fe178cc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e7fe178cc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8c2f4a1f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e8c2f4a1f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e797e1e92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e797e1e92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e7fe178cc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e7fe178cc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e992b9a0a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e992b9a0a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7fe178c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e7fe178c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e7fe178cc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e7fe178cc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53439f8b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53439f8b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e7fe178cc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e7fe178cc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e797e1e92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e797e1e92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e9895ace8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e9895ace8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e9895ace8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e9895ace8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9895ace8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e9895ace8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9895ace8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e9895ace8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e7fe178cc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e7fe178cc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e9895ace8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e9895ace8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e9895ace8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e9895ace8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e8c2f4a1f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e8c2f4a1f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73fd43748e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73fd43748e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e9cb4f05a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e9cb4f05a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e9cb4f05a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e9cb4f05a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e9cb4f05a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e9cb4f05a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3fd43748e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73fd43748e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a31bda5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a31bda5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73fd43748e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73fd43748e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1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hyperlink" Target="http://drive.google.com/file/d/1pc6oA6ueS5NVwjPC0srXsVVY04jaU-Vf/view" TargetMode="External"/><Relationship Id="rId5" Type="http://schemas.openxmlformats.org/officeDocument/2006/relationships/image" Target="../media/image11.png"/><Relationship Id="rId6" Type="http://schemas.openxmlformats.org/officeDocument/2006/relationships/hyperlink" Target="https://www.youtube.com/watch?v=gkjKZmPt_j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47.png"/><Relationship Id="rId7"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60.png"/><Relationship Id="rId7"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3.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44.png"/><Relationship Id="rId5"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image" Target="../media/image62.png"/><Relationship Id="rId5"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8.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55" name="Shape 55"/>
        <p:cNvGrpSpPr/>
        <p:nvPr/>
      </p:nvGrpSpPr>
      <p:grpSpPr>
        <a:xfrm>
          <a:off x="0" y="0"/>
          <a:ext cx="0" cy="0"/>
          <a:chOff x="0" y="0"/>
          <a:chExt cx="0" cy="0"/>
        </a:xfrm>
      </p:grpSpPr>
      <p:sp>
        <p:nvSpPr>
          <p:cNvPr id="56" name="Google Shape;56;p13"/>
          <p:cNvSpPr txBox="1"/>
          <p:nvPr>
            <p:ph type="ctrTitle"/>
          </p:nvPr>
        </p:nvSpPr>
        <p:spPr>
          <a:xfrm>
            <a:off x="1768075" y="885025"/>
            <a:ext cx="6086400" cy="2486100"/>
          </a:xfrm>
          <a:prstGeom prst="rect">
            <a:avLst/>
          </a:prstGeom>
        </p:spPr>
        <p:txBody>
          <a:bodyPr anchorCtr="0" anchor="ctr" bIns="91425" lIns="91425" spcFirstLastPara="1" rIns="91425" wrap="square" tIns="91425">
            <a:normAutofit fontScale="90000"/>
          </a:bodyPr>
          <a:lstStyle/>
          <a:p>
            <a:pPr indent="0" lvl="0" marL="0" rtl="0" algn="ctr">
              <a:lnSpc>
                <a:spcPct val="150000"/>
              </a:lnSpc>
              <a:spcBef>
                <a:spcPts val="0"/>
              </a:spcBef>
              <a:spcAft>
                <a:spcPts val="0"/>
              </a:spcAft>
              <a:buClr>
                <a:schemeClr val="dk1"/>
              </a:buClr>
              <a:buSzPct val="51030"/>
              <a:buFont typeface="Arial"/>
              <a:buNone/>
            </a:pPr>
            <a:r>
              <a:rPr i="1" lang="es" sz="2155">
                <a:latin typeface="Times New Roman"/>
                <a:ea typeface="Times New Roman"/>
                <a:cs typeface="Times New Roman"/>
                <a:sym typeface="Times New Roman"/>
              </a:rPr>
              <a:t>“Promover la salud mental de las mujeres casadas con hijos, nivel académico básico y  jornadas laborales dobles. Una propuesta metodológica  para la elaboración de un Conversatorio”</a:t>
            </a:r>
            <a:endParaRPr i="1" sz="2155">
              <a:latin typeface="Times New Roman"/>
              <a:ea typeface="Times New Roman"/>
              <a:cs typeface="Times New Roman"/>
              <a:sym typeface="Times New Roman"/>
            </a:endParaRPr>
          </a:p>
          <a:p>
            <a:pPr indent="0" lvl="0" marL="0" rtl="0" algn="ctr">
              <a:spcBef>
                <a:spcPts val="0"/>
              </a:spcBef>
              <a:spcAft>
                <a:spcPts val="0"/>
              </a:spcAft>
              <a:buNone/>
            </a:pPr>
            <a:r>
              <a:t/>
            </a:r>
            <a:endParaRPr/>
          </a:p>
        </p:txBody>
      </p:sp>
      <p:sp>
        <p:nvSpPr>
          <p:cNvPr id="57" name="Google Shape;57;p13"/>
          <p:cNvSpPr txBox="1"/>
          <p:nvPr>
            <p:ph idx="1" type="subTitle"/>
          </p:nvPr>
        </p:nvSpPr>
        <p:spPr>
          <a:xfrm>
            <a:off x="311700" y="-89075"/>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sz="3400">
                <a:latin typeface="Times New Roman"/>
                <a:ea typeface="Times New Roman"/>
                <a:cs typeface="Times New Roman"/>
                <a:sym typeface="Times New Roman"/>
              </a:rPr>
              <a:t>¡¡¡Bienvenidas!!!</a:t>
            </a:r>
            <a:endParaRPr sz="3500">
              <a:latin typeface="Times New Roman"/>
              <a:ea typeface="Times New Roman"/>
              <a:cs typeface="Times New Roman"/>
              <a:sym typeface="Times New Roman"/>
            </a:endParaRPr>
          </a:p>
        </p:txBody>
      </p:sp>
      <p:pic>
        <p:nvPicPr>
          <p:cNvPr id="58" name="Google Shape;58;p13"/>
          <p:cNvPicPr preferRelativeResize="0"/>
          <p:nvPr/>
        </p:nvPicPr>
        <p:blipFill>
          <a:blip r:embed="rId3">
            <a:alphaModFix/>
          </a:blip>
          <a:stretch>
            <a:fillRect/>
          </a:stretch>
        </p:blipFill>
        <p:spPr>
          <a:xfrm>
            <a:off x="70650" y="2022550"/>
            <a:ext cx="2920000" cy="1955600"/>
          </a:xfrm>
          <a:prstGeom prst="rect">
            <a:avLst/>
          </a:prstGeom>
          <a:noFill/>
          <a:ln>
            <a:noFill/>
          </a:ln>
        </p:spPr>
      </p:pic>
      <p:pic>
        <p:nvPicPr>
          <p:cNvPr id="59" name="Google Shape;59;p13"/>
          <p:cNvPicPr preferRelativeResize="0"/>
          <p:nvPr/>
        </p:nvPicPr>
        <p:blipFill>
          <a:blip r:embed="rId4">
            <a:alphaModFix/>
          </a:blip>
          <a:stretch>
            <a:fillRect/>
          </a:stretch>
        </p:blipFill>
        <p:spPr>
          <a:xfrm>
            <a:off x="2879825" y="2357425"/>
            <a:ext cx="1893100" cy="1620725"/>
          </a:xfrm>
          <a:prstGeom prst="rect">
            <a:avLst/>
          </a:prstGeom>
          <a:noFill/>
          <a:ln>
            <a:noFill/>
          </a:ln>
        </p:spPr>
      </p:pic>
      <p:pic>
        <p:nvPicPr>
          <p:cNvPr id="60" name="Google Shape;60;p13"/>
          <p:cNvPicPr preferRelativeResize="0"/>
          <p:nvPr/>
        </p:nvPicPr>
        <p:blipFill>
          <a:blip r:embed="rId5">
            <a:alphaModFix/>
          </a:blip>
          <a:stretch>
            <a:fillRect/>
          </a:stretch>
        </p:blipFill>
        <p:spPr>
          <a:xfrm>
            <a:off x="4772925" y="2357425"/>
            <a:ext cx="2291525" cy="2089550"/>
          </a:xfrm>
          <a:prstGeom prst="rect">
            <a:avLst/>
          </a:prstGeom>
          <a:noFill/>
          <a:ln>
            <a:noFill/>
          </a:ln>
        </p:spPr>
      </p:pic>
      <p:pic>
        <p:nvPicPr>
          <p:cNvPr id="61" name="Google Shape;61;p13"/>
          <p:cNvPicPr preferRelativeResize="0"/>
          <p:nvPr/>
        </p:nvPicPr>
        <p:blipFill>
          <a:blip r:embed="rId6">
            <a:alphaModFix/>
          </a:blip>
          <a:stretch>
            <a:fillRect/>
          </a:stretch>
        </p:blipFill>
        <p:spPr>
          <a:xfrm>
            <a:off x="6952625" y="2022550"/>
            <a:ext cx="2102074" cy="1674300"/>
          </a:xfrm>
          <a:prstGeom prst="rect">
            <a:avLst/>
          </a:prstGeom>
          <a:noFill/>
          <a:ln>
            <a:noFill/>
          </a:ln>
        </p:spPr>
      </p:pic>
      <p:sp>
        <p:nvSpPr>
          <p:cNvPr id="62" name="Google Shape;62;p13"/>
          <p:cNvSpPr txBox="1"/>
          <p:nvPr/>
        </p:nvSpPr>
        <p:spPr>
          <a:xfrm>
            <a:off x="70650" y="4446975"/>
            <a:ext cx="67029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lt1"/>
                </a:solidFill>
                <a:latin typeface="Times New Roman"/>
                <a:ea typeface="Times New Roman"/>
                <a:cs typeface="Times New Roman"/>
                <a:sym typeface="Times New Roman"/>
              </a:rPr>
              <a:t>Dirigido por: Karina Marin Ruiz y Amairani Romo </a:t>
            </a:r>
            <a:r>
              <a:rPr b="1" lang="es" sz="1800">
                <a:solidFill>
                  <a:schemeClr val="lt1"/>
                </a:solidFill>
                <a:latin typeface="Times New Roman"/>
                <a:ea typeface="Times New Roman"/>
                <a:cs typeface="Times New Roman"/>
                <a:sym typeface="Times New Roman"/>
              </a:rPr>
              <a:t>Valencia</a:t>
            </a:r>
            <a:endParaRPr b="1" sz="1800">
              <a:solidFill>
                <a:schemeClr val="lt1"/>
              </a:solidFill>
              <a:latin typeface="Times New Roman"/>
              <a:ea typeface="Times New Roman"/>
              <a:cs typeface="Times New Roman"/>
              <a:sym typeface="Times New Roman"/>
            </a:endParaRPr>
          </a:p>
        </p:txBody>
      </p:sp>
      <p:pic>
        <p:nvPicPr>
          <p:cNvPr id="63" name="Google Shape;63;p13"/>
          <p:cNvPicPr preferRelativeResize="0"/>
          <p:nvPr/>
        </p:nvPicPr>
        <p:blipFill>
          <a:blip r:embed="rId7">
            <a:alphaModFix/>
          </a:blip>
          <a:stretch>
            <a:fillRect/>
          </a:stretch>
        </p:blipFill>
        <p:spPr>
          <a:xfrm>
            <a:off x="204000" y="217075"/>
            <a:ext cx="1636099" cy="1011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35" name="Shape 135"/>
        <p:cNvGrpSpPr/>
        <p:nvPr/>
      </p:nvGrpSpPr>
      <p:grpSpPr>
        <a:xfrm>
          <a:off x="0" y="0"/>
          <a:ext cx="0" cy="0"/>
          <a:chOff x="0" y="0"/>
          <a:chExt cx="0" cy="0"/>
        </a:xfrm>
      </p:grpSpPr>
      <p:sp>
        <p:nvSpPr>
          <p:cNvPr id="136" name="Google Shape;136;p22"/>
          <p:cNvSpPr txBox="1"/>
          <p:nvPr>
            <p:ph idx="2" type="body"/>
          </p:nvPr>
        </p:nvSpPr>
        <p:spPr>
          <a:xfrm>
            <a:off x="451850" y="1198575"/>
            <a:ext cx="4431900" cy="3065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s" sz="1900">
                <a:solidFill>
                  <a:schemeClr val="accent1"/>
                </a:solidFill>
                <a:latin typeface="Times New Roman"/>
                <a:ea typeface="Times New Roman"/>
                <a:cs typeface="Times New Roman"/>
                <a:sym typeface="Times New Roman"/>
              </a:rPr>
              <a:t>El instituto de Salud para el Bienestar 2022</a:t>
            </a:r>
            <a:r>
              <a:rPr lang="es" sz="1900">
                <a:solidFill>
                  <a:schemeClr val="accent1"/>
                </a:solidFill>
                <a:latin typeface="Times New Roman"/>
                <a:ea typeface="Times New Roman"/>
                <a:cs typeface="Times New Roman"/>
                <a:sym typeface="Times New Roman"/>
              </a:rPr>
              <a:t> menciona que  la SM es </a:t>
            </a:r>
            <a:r>
              <a:rPr lang="es" sz="1900">
                <a:solidFill>
                  <a:srgbClr val="000000"/>
                </a:solidFill>
                <a:latin typeface="Times New Roman"/>
                <a:ea typeface="Times New Roman"/>
                <a:cs typeface="Times New Roman"/>
                <a:sym typeface="Times New Roman"/>
              </a:rPr>
              <a:t>necesaria para el desarrollo y crecimiento de la o el menor, para que las mujeres embarazadas o mujeres que acaban de dar a luz superen este tipo de trastornos, deben apoyarse de otras personas para obtener ayuda y respaldo, ya que las interacciones sociales positivas pueden ayudar a aliviar el estrés. </a:t>
            </a:r>
            <a:endParaRPr sz="1900">
              <a:solidFill>
                <a:schemeClr val="accent1"/>
              </a:solidFill>
              <a:latin typeface="Times New Roman"/>
              <a:ea typeface="Times New Roman"/>
              <a:cs typeface="Times New Roman"/>
              <a:sym typeface="Times New Roman"/>
            </a:endParaRPr>
          </a:p>
        </p:txBody>
      </p:sp>
      <p:pic>
        <p:nvPicPr>
          <p:cNvPr id="137" name="Google Shape;137;p22"/>
          <p:cNvPicPr preferRelativeResize="0"/>
          <p:nvPr/>
        </p:nvPicPr>
        <p:blipFill>
          <a:blip r:embed="rId3">
            <a:alphaModFix/>
          </a:blip>
          <a:stretch>
            <a:fillRect/>
          </a:stretch>
        </p:blipFill>
        <p:spPr>
          <a:xfrm>
            <a:off x="5143843" y="1160450"/>
            <a:ext cx="3282357" cy="3065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41" name="Shape 141"/>
        <p:cNvGrpSpPr/>
        <p:nvPr/>
      </p:nvGrpSpPr>
      <p:grpSpPr>
        <a:xfrm>
          <a:off x="0" y="0"/>
          <a:ext cx="0" cy="0"/>
          <a:chOff x="0" y="0"/>
          <a:chExt cx="0" cy="0"/>
        </a:xfrm>
      </p:grpSpPr>
      <p:sp>
        <p:nvSpPr>
          <p:cNvPr id="142" name="Google Shape;142;p23"/>
          <p:cNvSpPr txBox="1"/>
          <p:nvPr>
            <p:ph idx="1" type="body"/>
          </p:nvPr>
        </p:nvSpPr>
        <p:spPr>
          <a:xfrm>
            <a:off x="334550" y="335350"/>
            <a:ext cx="3871200" cy="44331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b="1" lang="es" sz="2929">
                <a:solidFill>
                  <a:schemeClr val="lt1"/>
                </a:solidFill>
                <a:latin typeface="Times New Roman"/>
                <a:ea typeface="Times New Roman"/>
                <a:cs typeface="Times New Roman"/>
                <a:sym typeface="Times New Roman"/>
              </a:rPr>
              <a:t>Problemas E</a:t>
            </a:r>
            <a:r>
              <a:rPr b="1" lang="es" sz="2929">
                <a:solidFill>
                  <a:schemeClr val="lt1"/>
                </a:solidFill>
                <a:latin typeface="Times New Roman"/>
                <a:ea typeface="Times New Roman"/>
                <a:cs typeface="Times New Roman"/>
                <a:sym typeface="Times New Roman"/>
              </a:rPr>
              <a:t>conómicos</a:t>
            </a:r>
            <a:r>
              <a:rPr b="1" lang="es" sz="2929">
                <a:solidFill>
                  <a:schemeClr val="lt1"/>
                </a:solidFill>
                <a:latin typeface="Times New Roman"/>
                <a:ea typeface="Times New Roman"/>
                <a:cs typeface="Times New Roman"/>
                <a:sym typeface="Times New Roman"/>
              </a:rPr>
              <a:t> </a:t>
            </a:r>
            <a:endParaRPr b="1" sz="2929">
              <a:solidFill>
                <a:schemeClr val="lt1"/>
              </a:solidFill>
              <a:latin typeface="Times New Roman"/>
              <a:ea typeface="Times New Roman"/>
              <a:cs typeface="Times New Roman"/>
              <a:sym typeface="Times New Roman"/>
            </a:endParaRPr>
          </a:p>
          <a:p>
            <a:pPr indent="0" lvl="0" marL="0" rtl="0" algn="just">
              <a:lnSpc>
                <a:spcPct val="150000"/>
              </a:lnSpc>
              <a:spcBef>
                <a:spcPts val="1200"/>
              </a:spcBef>
              <a:spcAft>
                <a:spcPts val="0"/>
              </a:spcAft>
              <a:buNone/>
            </a:pPr>
            <a:r>
              <a:rPr lang="es" sz="2800">
                <a:solidFill>
                  <a:srgbClr val="000000"/>
                </a:solidFill>
                <a:latin typeface="Times New Roman"/>
                <a:ea typeface="Times New Roman"/>
                <a:cs typeface="Times New Roman"/>
                <a:sym typeface="Times New Roman"/>
              </a:rPr>
              <a:t>Estos provocan dificultades para satisfacer sus necesidades básicas al mismo tiempo se genera un estrés financiero al querer gestionar los gastos diarios y al no satisfacer esas cuestiones se puede desencadenar problemas de SM, como la ansiedad y la depresión. </a:t>
            </a:r>
            <a:endParaRPr sz="2800">
              <a:solidFill>
                <a:schemeClr val="accent1"/>
              </a:solidFill>
              <a:latin typeface="Times New Roman"/>
              <a:ea typeface="Times New Roman"/>
              <a:cs typeface="Times New Roman"/>
              <a:sym typeface="Times New Roman"/>
            </a:endParaRPr>
          </a:p>
        </p:txBody>
      </p:sp>
      <p:pic>
        <p:nvPicPr>
          <p:cNvPr id="143" name="Google Shape;143;p23"/>
          <p:cNvPicPr preferRelativeResize="0"/>
          <p:nvPr/>
        </p:nvPicPr>
        <p:blipFill>
          <a:blip r:embed="rId3">
            <a:alphaModFix/>
          </a:blip>
          <a:stretch>
            <a:fillRect/>
          </a:stretch>
        </p:blipFill>
        <p:spPr>
          <a:xfrm>
            <a:off x="4358150" y="152400"/>
            <a:ext cx="2867025" cy="1590675"/>
          </a:xfrm>
          <a:prstGeom prst="rect">
            <a:avLst/>
          </a:prstGeom>
          <a:noFill/>
          <a:ln>
            <a:noFill/>
          </a:ln>
        </p:spPr>
      </p:pic>
      <p:pic>
        <p:nvPicPr>
          <p:cNvPr id="144" name="Google Shape;144;p23"/>
          <p:cNvPicPr preferRelativeResize="0"/>
          <p:nvPr/>
        </p:nvPicPr>
        <p:blipFill>
          <a:blip r:embed="rId4">
            <a:alphaModFix/>
          </a:blip>
          <a:stretch>
            <a:fillRect/>
          </a:stretch>
        </p:blipFill>
        <p:spPr>
          <a:xfrm>
            <a:off x="4193475" y="3270050"/>
            <a:ext cx="3196376" cy="1756274"/>
          </a:xfrm>
          <a:prstGeom prst="rect">
            <a:avLst/>
          </a:prstGeom>
          <a:noFill/>
          <a:ln>
            <a:noFill/>
          </a:ln>
        </p:spPr>
      </p:pic>
      <p:pic>
        <p:nvPicPr>
          <p:cNvPr id="145" name="Google Shape;145;p23"/>
          <p:cNvPicPr preferRelativeResize="0"/>
          <p:nvPr/>
        </p:nvPicPr>
        <p:blipFill>
          <a:blip r:embed="rId5">
            <a:alphaModFix/>
          </a:blip>
          <a:stretch>
            <a:fillRect/>
          </a:stretch>
        </p:blipFill>
        <p:spPr>
          <a:xfrm>
            <a:off x="6347825" y="1126925"/>
            <a:ext cx="2796175" cy="214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49" name="Shape 149"/>
        <p:cNvGrpSpPr/>
        <p:nvPr/>
      </p:nvGrpSpPr>
      <p:grpSpPr>
        <a:xfrm>
          <a:off x="0" y="0"/>
          <a:ext cx="0" cy="0"/>
          <a:chOff x="0" y="0"/>
          <a:chExt cx="0" cy="0"/>
        </a:xfrm>
      </p:grpSpPr>
      <p:sp>
        <p:nvSpPr>
          <p:cNvPr id="150" name="Google Shape;150;p24"/>
          <p:cNvSpPr txBox="1"/>
          <p:nvPr>
            <p:ph idx="2" type="body"/>
          </p:nvPr>
        </p:nvSpPr>
        <p:spPr>
          <a:xfrm>
            <a:off x="4832400" y="956025"/>
            <a:ext cx="3999900" cy="37236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2000">
                <a:solidFill>
                  <a:srgbClr val="000000"/>
                </a:solidFill>
                <a:latin typeface="Times New Roman"/>
                <a:ea typeface="Times New Roman"/>
                <a:cs typeface="Times New Roman"/>
                <a:sym typeface="Times New Roman"/>
              </a:rPr>
              <a:t>Es necesario mencionar que las mujeres trabajan principalmente por los problemas económicos de su hogar y no meramente para su realización personal como lo menciona </a:t>
            </a:r>
            <a:r>
              <a:rPr b="1" lang="es" sz="2000">
                <a:solidFill>
                  <a:srgbClr val="000000"/>
                </a:solidFill>
                <a:latin typeface="Times New Roman"/>
                <a:ea typeface="Times New Roman"/>
                <a:cs typeface="Times New Roman"/>
                <a:sym typeface="Times New Roman"/>
              </a:rPr>
              <a:t>la Comisión Económica para América Latina y el Caribe (CEPAL, 2019).</a:t>
            </a:r>
            <a:endParaRPr b="1" sz="2200">
              <a:solidFill>
                <a:srgbClr val="000000"/>
              </a:solidFill>
              <a:latin typeface="Times New Roman"/>
              <a:ea typeface="Times New Roman"/>
              <a:cs typeface="Times New Roman"/>
              <a:sym typeface="Times New Roman"/>
            </a:endParaRPr>
          </a:p>
        </p:txBody>
      </p:sp>
      <p:pic>
        <p:nvPicPr>
          <p:cNvPr id="151" name="Google Shape;151;p24"/>
          <p:cNvPicPr preferRelativeResize="0"/>
          <p:nvPr/>
        </p:nvPicPr>
        <p:blipFill>
          <a:blip r:embed="rId3">
            <a:alphaModFix/>
          </a:blip>
          <a:stretch>
            <a:fillRect/>
          </a:stretch>
        </p:blipFill>
        <p:spPr>
          <a:xfrm>
            <a:off x="221675" y="588950"/>
            <a:ext cx="4419600" cy="3591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55" name="Shape 155"/>
        <p:cNvGrpSpPr/>
        <p:nvPr/>
      </p:nvGrpSpPr>
      <p:grpSpPr>
        <a:xfrm>
          <a:off x="0" y="0"/>
          <a:ext cx="0" cy="0"/>
          <a:chOff x="0" y="0"/>
          <a:chExt cx="0" cy="0"/>
        </a:xfrm>
      </p:grpSpPr>
      <p:sp>
        <p:nvSpPr>
          <p:cNvPr id="156" name="Google Shape;156;p2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880">
                <a:latin typeface="Times New Roman"/>
                <a:ea typeface="Times New Roman"/>
                <a:cs typeface="Times New Roman"/>
                <a:sym typeface="Times New Roman"/>
              </a:rPr>
              <a:t>Cuestiones culturales </a:t>
            </a:r>
            <a:endParaRPr sz="2880">
              <a:latin typeface="Times New Roman"/>
              <a:ea typeface="Times New Roman"/>
              <a:cs typeface="Times New Roman"/>
              <a:sym typeface="Times New Roman"/>
            </a:endParaRPr>
          </a:p>
        </p:txBody>
      </p:sp>
      <p:sp>
        <p:nvSpPr>
          <p:cNvPr id="157" name="Google Shape;157;p25"/>
          <p:cNvSpPr txBox="1"/>
          <p:nvPr>
            <p:ph idx="1" type="body"/>
          </p:nvPr>
        </p:nvSpPr>
        <p:spPr>
          <a:xfrm>
            <a:off x="543200" y="1093850"/>
            <a:ext cx="3944100" cy="3540600"/>
          </a:xfrm>
          <a:prstGeom prst="rect">
            <a:avLst/>
          </a:prstGeom>
        </p:spPr>
        <p:txBody>
          <a:bodyPr anchorCtr="0" anchor="t" bIns="91425" lIns="91425" spcFirstLastPara="1" rIns="91425" wrap="square" tIns="91425">
            <a:normAutofit fontScale="92500" lnSpcReduction="20000"/>
          </a:bodyPr>
          <a:lstStyle/>
          <a:p>
            <a:pPr indent="0" lvl="0" marL="0" rtl="0" algn="just">
              <a:lnSpc>
                <a:spcPct val="150000"/>
              </a:lnSpc>
              <a:spcBef>
                <a:spcPts val="0"/>
              </a:spcBef>
              <a:spcAft>
                <a:spcPts val="0"/>
              </a:spcAft>
              <a:buNone/>
            </a:pPr>
            <a:r>
              <a:rPr lang="es" sz="1900">
                <a:solidFill>
                  <a:schemeClr val="accent1"/>
                </a:solidFill>
                <a:latin typeface="Arial"/>
                <a:ea typeface="Arial"/>
                <a:cs typeface="Arial"/>
                <a:sym typeface="Arial"/>
              </a:rPr>
              <a:t>Las expectativas culturales sobre el papel de la mujer en la familia y en la sociedad pueden influir en la percepción de estas sobre su propio desempeño en las múltiples responsabilidades que enfrentan así como la  presión para cumplir con roles tradicionales puede generar estrés adicional.</a:t>
            </a:r>
            <a:endParaRPr sz="1900">
              <a:solidFill>
                <a:schemeClr val="accent1"/>
              </a:solidFill>
              <a:latin typeface="Arial"/>
              <a:ea typeface="Arial"/>
              <a:cs typeface="Arial"/>
              <a:sym typeface="Arial"/>
            </a:endParaRPr>
          </a:p>
          <a:p>
            <a:pPr indent="0" lvl="0" marL="0" rtl="0" algn="l">
              <a:spcBef>
                <a:spcPts val="0"/>
              </a:spcBef>
              <a:spcAft>
                <a:spcPts val="1200"/>
              </a:spcAft>
              <a:buNone/>
            </a:pPr>
            <a:r>
              <a:t/>
            </a:r>
            <a:endParaRPr>
              <a:solidFill>
                <a:schemeClr val="accent1"/>
              </a:solidFill>
              <a:latin typeface="Times New Roman"/>
              <a:ea typeface="Times New Roman"/>
              <a:cs typeface="Times New Roman"/>
              <a:sym typeface="Times New Roman"/>
            </a:endParaRPr>
          </a:p>
        </p:txBody>
      </p:sp>
      <p:pic>
        <p:nvPicPr>
          <p:cNvPr id="158" name="Google Shape;158;p25"/>
          <p:cNvPicPr preferRelativeResize="0"/>
          <p:nvPr/>
        </p:nvPicPr>
        <p:blipFill>
          <a:blip r:embed="rId3">
            <a:alphaModFix/>
          </a:blip>
          <a:stretch>
            <a:fillRect/>
          </a:stretch>
        </p:blipFill>
        <p:spPr>
          <a:xfrm>
            <a:off x="4639700" y="1246250"/>
            <a:ext cx="4351898" cy="21104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62" name="Shape 162"/>
        <p:cNvGrpSpPr/>
        <p:nvPr/>
      </p:nvGrpSpPr>
      <p:grpSpPr>
        <a:xfrm>
          <a:off x="0" y="0"/>
          <a:ext cx="0" cy="0"/>
          <a:chOff x="0" y="0"/>
          <a:chExt cx="0" cy="0"/>
        </a:xfrm>
      </p:grpSpPr>
      <p:sp>
        <p:nvSpPr>
          <p:cNvPr id="163" name="Google Shape;163;p26"/>
          <p:cNvSpPr txBox="1"/>
          <p:nvPr>
            <p:ph idx="2" type="body"/>
          </p:nvPr>
        </p:nvSpPr>
        <p:spPr>
          <a:xfrm>
            <a:off x="4832400" y="644375"/>
            <a:ext cx="3999900" cy="40524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1800">
                <a:solidFill>
                  <a:srgbClr val="000000"/>
                </a:solidFill>
                <a:latin typeface="Arial"/>
                <a:ea typeface="Arial"/>
                <a:cs typeface="Arial"/>
                <a:sym typeface="Arial"/>
              </a:rPr>
              <a:t>Las mujeres tienden a experimentar mayor morbilidad que los hombres a lo largo del ciclo vital. Esta se expresa en incidencias más altas de trastornos agudos, una mayor prevalencia de enfermedades crónicas no mortales, y niveles más altos de discapacidad en el corto y largo plazo  </a:t>
            </a:r>
            <a:r>
              <a:rPr b="1" lang="es" sz="1800">
                <a:solidFill>
                  <a:srgbClr val="000000"/>
                </a:solidFill>
                <a:latin typeface="Arial"/>
                <a:ea typeface="Arial"/>
                <a:cs typeface="Arial"/>
                <a:sym typeface="Arial"/>
              </a:rPr>
              <a:t>(Gómez, E., 2002, p.456). </a:t>
            </a:r>
            <a:endParaRPr b="1" sz="1800">
              <a:solidFill>
                <a:schemeClr val="accent1"/>
              </a:solidFill>
              <a:latin typeface="Times New Roman"/>
              <a:ea typeface="Times New Roman"/>
              <a:cs typeface="Times New Roman"/>
              <a:sym typeface="Times New Roman"/>
            </a:endParaRPr>
          </a:p>
        </p:txBody>
      </p:sp>
      <p:pic>
        <p:nvPicPr>
          <p:cNvPr id="164" name="Google Shape;164;p26"/>
          <p:cNvPicPr preferRelativeResize="0"/>
          <p:nvPr/>
        </p:nvPicPr>
        <p:blipFill>
          <a:blip r:embed="rId3">
            <a:alphaModFix/>
          </a:blip>
          <a:stretch>
            <a:fillRect/>
          </a:stretch>
        </p:blipFill>
        <p:spPr>
          <a:xfrm>
            <a:off x="244175" y="1009600"/>
            <a:ext cx="4416150" cy="3340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68" name="Shape 168"/>
        <p:cNvGrpSpPr/>
        <p:nvPr/>
      </p:nvGrpSpPr>
      <p:grpSpPr>
        <a:xfrm>
          <a:off x="0" y="0"/>
          <a:ext cx="0" cy="0"/>
          <a:chOff x="0" y="0"/>
          <a:chExt cx="0" cy="0"/>
        </a:xfrm>
      </p:grpSpPr>
      <p:sp>
        <p:nvSpPr>
          <p:cNvPr id="169" name="Google Shape;169;p27"/>
          <p:cNvSpPr txBox="1"/>
          <p:nvPr>
            <p:ph type="title"/>
          </p:nvPr>
        </p:nvSpPr>
        <p:spPr>
          <a:xfrm>
            <a:off x="311700" y="292850"/>
            <a:ext cx="8520600" cy="102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s" sz="2880">
                <a:latin typeface="Times New Roman"/>
                <a:ea typeface="Times New Roman"/>
                <a:cs typeface="Times New Roman"/>
                <a:sym typeface="Times New Roman"/>
              </a:rPr>
              <a:t>Relaciones de pareja </a:t>
            </a:r>
            <a:r>
              <a:rPr lang="es" sz="2880">
                <a:latin typeface="Times New Roman"/>
                <a:ea typeface="Times New Roman"/>
                <a:cs typeface="Times New Roman"/>
                <a:sym typeface="Times New Roman"/>
              </a:rPr>
              <a:t> </a:t>
            </a:r>
            <a:endParaRPr sz="2880">
              <a:latin typeface="Times New Roman"/>
              <a:ea typeface="Times New Roman"/>
              <a:cs typeface="Times New Roman"/>
              <a:sym typeface="Times New Roman"/>
            </a:endParaRPr>
          </a:p>
        </p:txBody>
      </p:sp>
      <p:sp>
        <p:nvSpPr>
          <p:cNvPr id="170" name="Google Shape;170;p27"/>
          <p:cNvSpPr txBox="1"/>
          <p:nvPr>
            <p:ph idx="1" type="body"/>
          </p:nvPr>
        </p:nvSpPr>
        <p:spPr>
          <a:xfrm>
            <a:off x="1021750" y="1077300"/>
            <a:ext cx="4443300" cy="38652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2100">
                <a:solidFill>
                  <a:schemeClr val="accent1"/>
                </a:solidFill>
                <a:latin typeface="Times New Roman"/>
                <a:ea typeface="Times New Roman"/>
                <a:cs typeface="Times New Roman"/>
                <a:sym typeface="Times New Roman"/>
              </a:rPr>
              <a:t>Dentro de estas se pueden generar conflictos, tensiones por las responsabilidades en la familia y el hogar, se puede generar violencia de género, abuso físico y emocional  por las diferencias laborales y las largas jornadas lo cual puede contribuir a situaciones más graves.</a:t>
            </a:r>
            <a:endParaRPr sz="2100">
              <a:solidFill>
                <a:schemeClr val="accent1"/>
              </a:solidFill>
              <a:latin typeface="Times New Roman"/>
              <a:ea typeface="Times New Roman"/>
              <a:cs typeface="Times New Roman"/>
              <a:sym typeface="Times New Roman"/>
            </a:endParaRPr>
          </a:p>
          <a:p>
            <a:pPr indent="0" lvl="0" marL="0" rtl="0" algn="l">
              <a:spcBef>
                <a:spcPts val="0"/>
              </a:spcBef>
              <a:spcAft>
                <a:spcPts val="1200"/>
              </a:spcAft>
              <a:buNone/>
            </a:pPr>
            <a:r>
              <a:t/>
            </a:r>
            <a:endParaRPr sz="2000">
              <a:solidFill>
                <a:schemeClr val="accent1"/>
              </a:solidFill>
              <a:latin typeface="Times New Roman"/>
              <a:ea typeface="Times New Roman"/>
              <a:cs typeface="Times New Roman"/>
              <a:sym typeface="Times New Roman"/>
            </a:endParaRPr>
          </a:p>
        </p:txBody>
      </p:sp>
      <p:pic>
        <p:nvPicPr>
          <p:cNvPr id="171" name="Google Shape;171;p27"/>
          <p:cNvPicPr preferRelativeResize="0"/>
          <p:nvPr/>
        </p:nvPicPr>
        <p:blipFill>
          <a:blip r:embed="rId3">
            <a:alphaModFix/>
          </a:blip>
          <a:stretch>
            <a:fillRect/>
          </a:stretch>
        </p:blipFill>
        <p:spPr>
          <a:xfrm>
            <a:off x="5706075" y="1319750"/>
            <a:ext cx="3214675" cy="282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75" name="Shape 175"/>
        <p:cNvGrpSpPr/>
        <p:nvPr/>
      </p:nvGrpSpPr>
      <p:grpSpPr>
        <a:xfrm>
          <a:off x="0" y="0"/>
          <a:ext cx="0" cy="0"/>
          <a:chOff x="0" y="0"/>
          <a:chExt cx="0" cy="0"/>
        </a:xfrm>
      </p:grpSpPr>
      <p:sp>
        <p:nvSpPr>
          <p:cNvPr id="176" name="Google Shape;176;p28"/>
          <p:cNvSpPr txBox="1"/>
          <p:nvPr>
            <p:ph idx="2" type="body"/>
          </p:nvPr>
        </p:nvSpPr>
        <p:spPr>
          <a:xfrm>
            <a:off x="4797775" y="401900"/>
            <a:ext cx="3999900" cy="3792600"/>
          </a:xfrm>
          <a:prstGeom prst="rect">
            <a:avLst/>
          </a:prstGeom>
        </p:spPr>
        <p:txBody>
          <a:bodyPr anchorCtr="0" anchor="t" bIns="91425" lIns="91425" spcFirstLastPara="1" rIns="91425" wrap="square" tIns="91425">
            <a:normAutofit lnSpcReduction="10000"/>
          </a:bodyPr>
          <a:lstStyle/>
          <a:p>
            <a:pPr indent="0" lvl="0" marL="0" rtl="0" algn="just">
              <a:lnSpc>
                <a:spcPct val="150000"/>
              </a:lnSpc>
              <a:spcBef>
                <a:spcPts val="0"/>
              </a:spcBef>
              <a:spcAft>
                <a:spcPts val="0"/>
              </a:spcAft>
              <a:buNone/>
            </a:pPr>
            <a:r>
              <a:rPr lang="es" sz="2100">
                <a:solidFill>
                  <a:srgbClr val="000000"/>
                </a:solidFill>
                <a:latin typeface="Times New Roman"/>
                <a:ea typeface="Times New Roman"/>
                <a:cs typeface="Times New Roman"/>
                <a:sym typeface="Times New Roman"/>
              </a:rPr>
              <a:t>Los problemas de SM más comunes de las mujeres maltratadas por sus parejas son el trastorno por estrés postraumático y la depresión, seguidos por la sintomatología de tipo somático y de ansiedad (Garcia, M., Matud, M., 2015, p.322). </a:t>
            </a:r>
            <a:endParaRPr sz="2300">
              <a:solidFill>
                <a:schemeClr val="accent1"/>
              </a:solidFill>
              <a:latin typeface="Times New Roman"/>
              <a:ea typeface="Times New Roman"/>
              <a:cs typeface="Times New Roman"/>
              <a:sym typeface="Times New Roman"/>
            </a:endParaRPr>
          </a:p>
        </p:txBody>
      </p:sp>
      <p:pic>
        <p:nvPicPr>
          <p:cNvPr id="177" name="Google Shape;177;p28"/>
          <p:cNvPicPr preferRelativeResize="0"/>
          <p:nvPr/>
        </p:nvPicPr>
        <p:blipFill>
          <a:blip r:embed="rId3">
            <a:alphaModFix/>
          </a:blip>
          <a:stretch>
            <a:fillRect/>
          </a:stretch>
        </p:blipFill>
        <p:spPr>
          <a:xfrm>
            <a:off x="330775" y="1008050"/>
            <a:ext cx="4171950" cy="3688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81" name="Shape 181"/>
        <p:cNvGrpSpPr/>
        <p:nvPr/>
      </p:nvGrpSpPr>
      <p:grpSpPr>
        <a:xfrm>
          <a:off x="0" y="0"/>
          <a:ext cx="0" cy="0"/>
          <a:chOff x="0" y="0"/>
          <a:chExt cx="0" cy="0"/>
        </a:xfrm>
      </p:grpSpPr>
      <p:sp>
        <p:nvSpPr>
          <p:cNvPr id="182" name="Google Shape;182;p29"/>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s" sz="2688">
                <a:latin typeface="Times New Roman"/>
                <a:ea typeface="Times New Roman"/>
                <a:cs typeface="Times New Roman"/>
                <a:sym typeface="Times New Roman"/>
              </a:rPr>
              <a:t>Nivel </a:t>
            </a:r>
            <a:r>
              <a:rPr lang="es" sz="2688">
                <a:latin typeface="Times New Roman"/>
                <a:ea typeface="Times New Roman"/>
                <a:cs typeface="Times New Roman"/>
                <a:sym typeface="Times New Roman"/>
              </a:rPr>
              <a:t>Académico</a:t>
            </a:r>
            <a:r>
              <a:rPr lang="es" sz="2688">
                <a:latin typeface="Times New Roman"/>
                <a:ea typeface="Times New Roman"/>
                <a:cs typeface="Times New Roman"/>
                <a:sym typeface="Times New Roman"/>
              </a:rPr>
              <a:t> </a:t>
            </a:r>
            <a:endParaRPr sz="2688">
              <a:latin typeface="Times New Roman"/>
              <a:ea typeface="Times New Roman"/>
              <a:cs typeface="Times New Roman"/>
              <a:sym typeface="Times New Roman"/>
            </a:endParaRPr>
          </a:p>
        </p:txBody>
      </p:sp>
      <p:sp>
        <p:nvSpPr>
          <p:cNvPr id="183" name="Google Shape;183;p29"/>
          <p:cNvSpPr txBox="1"/>
          <p:nvPr>
            <p:ph idx="1" type="body"/>
          </p:nvPr>
        </p:nvSpPr>
        <p:spPr>
          <a:xfrm>
            <a:off x="254500" y="812550"/>
            <a:ext cx="4915800" cy="40362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s" sz="1800">
                <a:solidFill>
                  <a:srgbClr val="000000"/>
                </a:solidFill>
                <a:latin typeface="Times New Roman"/>
                <a:ea typeface="Times New Roman"/>
                <a:cs typeface="Times New Roman"/>
                <a:sym typeface="Times New Roman"/>
              </a:rPr>
              <a:t>Un nivel académico básico puede llevar a mayores presiones y desafíos en el ámbito laboral y familiar, las mujeres pueden enfrentarse a dificultades para acceder a trabajos mejor remunerados que requieren un mayor nivel educativo, lo que puede generar estrés financiero y preocupaciones adicionales, también puede limitar las oportunidades laborales disponibles, lo que podría contribuir a una mayor inseguridad laboral y económica. </a:t>
            </a:r>
            <a:endParaRPr sz="1800">
              <a:latin typeface="Times New Roman"/>
              <a:ea typeface="Times New Roman"/>
              <a:cs typeface="Times New Roman"/>
              <a:sym typeface="Times New Roman"/>
            </a:endParaRPr>
          </a:p>
        </p:txBody>
      </p:sp>
      <p:pic>
        <p:nvPicPr>
          <p:cNvPr id="184" name="Google Shape;184;p29"/>
          <p:cNvPicPr preferRelativeResize="0"/>
          <p:nvPr/>
        </p:nvPicPr>
        <p:blipFill>
          <a:blip r:embed="rId3">
            <a:alphaModFix/>
          </a:blip>
          <a:stretch>
            <a:fillRect/>
          </a:stretch>
        </p:blipFill>
        <p:spPr>
          <a:xfrm>
            <a:off x="5322700" y="1246250"/>
            <a:ext cx="3668901" cy="2825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88" name="Shape 188"/>
        <p:cNvGrpSpPr/>
        <p:nvPr/>
      </p:nvGrpSpPr>
      <p:grpSpPr>
        <a:xfrm>
          <a:off x="0" y="0"/>
          <a:ext cx="0" cy="0"/>
          <a:chOff x="0" y="0"/>
          <a:chExt cx="0" cy="0"/>
        </a:xfrm>
      </p:grpSpPr>
      <p:sp>
        <p:nvSpPr>
          <p:cNvPr id="189" name="Google Shape;189;p30"/>
          <p:cNvSpPr txBox="1"/>
          <p:nvPr>
            <p:ph idx="1" type="body"/>
          </p:nvPr>
        </p:nvSpPr>
        <p:spPr>
          <a:xfrm>
            <a:off x="311700" y="332625"/>
            <a:ext cx="8401200" cy="44853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0"/>
              </a:spcAft>
              <a:buNone/>
            </a:pPr>
            <a:r>
              <a:rPr lang="es" sz="1900">
                <a:solidFill>
                  <a:srgbClr val="000000"/>
                </a:solidFill>
                <a:latin typeface="Times New Roman"/>
                <a:ea typeface="Times New Roman"/>
                <a:cs typeface="Times New Roman"/>
                <a:sym typeface="Times New Roman"/>
              </a:rPr>
              <a:t>F</a:t>
            </a:r>
            <a:r>
              <a:rPr lang="es" sz="1900">
                <a:solidFill>
                  <a:srgbClr val="000000"/>
                </a:solidFill>
                <a:latin typeface="Times New Roman"/>
                <a:ea typeface="Times New Roman"/>
                <a:cs typeface="Times New Roman"/>
                <a:sym typeface="Times New Roman"/>
              </a:rPr>
              <a:t>omentar</a:t>
            </a:r>
            <a:r>
              <a:rPr lang="es" sz="1900">
                <a:solidFill>
                  <a:srgbClr val="000000"/>
                </a:solidFill>
                <a:latin typeface="Times New Roman"/>
                <a:ea typeface="Times New Roman"/>
                <a:cs typeface="Times New Roman"/>
                <a:sym typeface="Times New Roman"/>
              </a:rPr>
              <a:t> la </a:t>
            </a:r>
            <a:r>
              <a:rPr lang="es" sz="1900">
                <a:solidFill>
                  <a:srgbClr val="000000"/>
                </a:solidFill>
                <a:latin typeface="Times New Roman"/>
                <a:ea typeface="Times New Roman"/>
                <a:cs typeface="Times New Roman"/>
                <a:sym typeface="Times New Roman"/>
              </a:rPr>
              <a:t>educación</a:t>
            </a:r>
            <a:r>
              <a:rPr lang="es" sz="1900">
                <a:solidFill>
                  <a:srgbClr val="000000"/>
                </a:solidFill>
                <a:latin typeface="Times New Roman"/>
                <a:ea typeface="Times New Roman"/>
                <a:cs typeface="Times New Roman"/>
                <a:sym typeface="Times New Roman"/>
              </a:rPr>
              <a:t> puede involucrar valores fundamentales que propicien el desarrollo integral de las personas, fortalezcan su dignidad, fomenten el afán de logro y superación personal y abran nuevas opciones y perspectivas de vida.</a:t>
            </a:r>
            <a:endParaRPr sz="1900">
              <a:solidFill>
                <a:srgbClr val="000000"/>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pic>
        <p:nvPicPr>
          <p:cNvPr id="190" name="Google Shape;190;p30"/>
          <p:cNvPicPr preferRelativeResize="0"/>
          <p:nvPr/>
        </p:nvPicPr>
        <p:blipFill>
          <a:blip r:embed="rId3">
            <a:alphaModFix/>
          </a:blip>
          <a:stretch>
            <a:fillRect/>
          </a:stretch>
        </p:blipFill>
        <p:spPr>
          <a:xfrm>
            <a:off x="2356150" y="1857000"/>
            <a:ext cx="4431700" cy="2805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94" name="Shape 194"/>
        <p:cNvGrpSpPr/>
        <p:nvPr/>
      </p:nvGrpSpPr>
      <p:grpSpPr>
        <a:xfrm>
          <a:off x="0" y="0"/>
          <a:ext cx="0" cy="0"/>
          <a:chOff x="0" y="0"/>
          <a:chExt cx="0" cy="0"/>
        </a:xfrm>
      </p:grpSpPr>
      <p:sp>
        <p:nvSpPr>
          <p:cNvPr id="195" name="Google Shape;195;p31"/>
          <p:cNvSpPr txBox="1"/>
          <p:nvPr>
            <p:ph idx="1" type="body"/>
          </p:nvPr>
        </p:nvSpPr>
        <p:spPr>
          <a:xfrm>
            <a:off x="311700" y="367275"/>
            <a:ext cx="8367900" cy="677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b="1" lang="es" sz="9200">
                <a:solidFill>
                  <a:schemeClr val="accent1"/>
                </a:solidFill>
                <a:latin typeface="Times New Roman"/>
                <a:ea typeface="Times New Roman"/>
                <a:cs typeface="Times New Roman"/>
                <a:sym typeface="Times New Roman"/>
              </a:rPr>
              <a:t>Actividad 1. </a:t>
            </a:r>
            <a:r>
              <a:rPr b="1" lang="es" sz="9200">
                <a:solidFill>
                  <a:schemeClr val="accent1"/>
                </a:solidFill>
                <a:latin typeface="Times New Roman"/>
                <a:ea typeface="Times New Roman"/>
                <a:cs typeface="Times New Roman"/>
                <a:sym typeface="Times New Roman"/>
              </a:rPr>
              <a:t>¿</a:t>
            </a:r>
            <a:r>
              <a:rPr b="1" lang="es" sz="9200">
                <a:solidFill>
                  <a:schemeClr val="accent1"/>
                </a:solidFill>
                <a:latin typeface="Times New Roman"/>
                <a:ea typeface="Times New Roman"/>
                <a:cs typeface="Times New Roman"/>
                <a:sym typeface="Times New Roman"/>
              </a:rPr>
              <a:t>Qué</a:t>
            </a:r>
            <a:r>
              <a:rPr b="1" lang="es" sz="9200">
                <a:solidFill>
                  <a:schemeClr val="accent1"/>
                </a:solidFill>
                <a:latin typeface="Times New Roman"/>
                <a:ea typeface="Times New Roman"/>
                <a:cs typeface="Times New Roman"/>
                <a:sym typeface="Times New Roman"/>
              </a:rPr>
              <a:t> </a:t>
            </a:r>
            <a:r>
              <a:rPr b="1" lang="es" sz="9200">
                <a:solidFill>
                  <a:schemeClr val="accent1"/>
                </a:solidFill>
                <a:latin typeface="Times New Roman"/>
                <a:ea typeface="Times New Roman"/>
                <a:cs typeface="Times New Roman"/>
                <a:sym typeface="Times New Roman"/>
              </a:rPr>
              <a:t>reflexión</a:t>
            </a:r>
            <a:r>
              <a:rPr b="1" lang="es" sz="9200">
                <a:solidFill>
                  <a:schemeClr val="accent1"/>
                </a:solidFill>
                <a:latin typeface="Times New Roman"/>
                <a:ea typeface="Times New Roman"/>
                <a:cs typeface="Times New Roman"/>
                <a:sym typeface="Times New Roman"/>
              </a:rPr>
              <a:t> te deja </a:t>
            </a:r>
            <a:r>
              <a:rPr b="1" lang="es" sz="9200">
                <a:solidFill>
                  <a:schemeClr val="accent1"/>
                </a:solidFill>
                <a:latin typeface="Times New Roman"/>
                <a:ea typeface="Times New Roman"/>
                <a:cs typeface="Times New Roman"/>
                <a:sym typeface="Times New Roman"/>
              </a:rPr>
              <a:t>después</a:t>
            </a:r>
            <a:r>
              <a:rPr b="1" lang="es" sz="9200">
                <a:solidFill>
                  <a:schemeClr val="accent1"/>
                </a:solidFill>
                <a:latin typeface="Times New Roman"/>
                <a:ea typeface="Times New Roman"/>
                <a:cs typeface="Times New Roman"/>
                <a:sym typeface="Times New Roman"/>
              </a:rPr>
              <a:t> de ver este video? </a:t>
            </a:r>
            <a:endParaRPr b="1" sz="9200">
              <a:solidFill>
                <a:schemeClr val="accent1"/>
              </a:solidFill>
              <a:latin typeface="Times New Roman"/>
              <a:ea typeface="Times New Roman"/>
              <a:cs typeface="Times New Roman"/>
              <a:sym typeface="Times New Roman"/>
            </a:endParaRPr>
          </a:p>
          <a:p>
            <a:pPr indent="0" lvl="0" marL="0" rtl="0" algn="l">
              <a:spcBef>
                <a:spcPts val="1200"/>
              </a:spcBef>
              <a:spcAft>
                <a:spcPts val="0"/>
              </a:spcAft>
              <a:buNone/>
            </a:pPr>
            <a:r>
              <a:t/>
            </a:r>
            <a:endParaRPr b="1" sz="23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900">
              <a:solidFill>
                <a:srgbClr val="0B5394"/>
              </a:solidFill>
              <a:latin typeface="Times New Roman"/>
              <a:ea typeface="Times New Roman"/>
              <a:cs typeface="Times New Roman"/>
              <a:sym typeface="Times New Roman"/>
            </a:endParaRPr>
          </a:p>
        </p:txBody>
      </p:sp>
      <p:pic>
        <p:nvPicPr>
          <p:cNvPr id="196" name="Google Shape;196;p31"/>
          <p:cNvPicPr preferRelativeResize="0"/>
          <p:nvPr/>
        </p:nvPicPr>
        <p:blipFill>
          <a:blip r:embed="rId3">
            <a:alphaModFix/>
          </a:blip>
          <a:stretch>
            <a:fillRect/>
          </a:stretch>
        </p:blipFill>
        <p:spPr>
          <a:xfrm>
            <a:off x="311700" y="2370925"/>
            <a:ext cx="3027150" cy="2009200"/>
          </a:xfrm>
          <a:prstGeom prst="rect">
            <a:avLst/>
          </a:prstGeom>
          <a:noFill/>
          <a:ln>
            <a:noFill/>
          </a:ln>
        </p:spPr>
      </p:pic>
      <p:pic>
        <p:nvPicPr>
          <p:cNvPr id="197" name="Google Shape;197;p31" title="¿Sueño imposible_  Animación igualdad de género.mp4">
            <a:hlinkClick r:id="rId4"/>
          </p:cNvPr>
          <p:cNvPicPr preferRelativeResize="0"/>
          <p:nvPr/>
        </p:nvPicPr>
        <p:blipFill>
          <a:blip r:embed="rId5">
            <a:alphaModFix/>
          </a:blip>
          <a:stretch>
            <a:fillRect/>
          </a:stretch>
        </p:blipFill>
        <p:spPr>
          <a:xfrm>
            <a:off x="4174600" y="1312675"/>
            <a:ext cx="4572000" cy="3429000"/>
          </a:xfrm>
          <a:prstGeom prst="rect">
            <a:avLst/>
          </a:prstGeom>
          <a:noFill/>
          <a:ln>
            <a:noFill/>
          </a:ln>
        </p:spPr>
      </p:pic>
      <p:sp>
        <p:nvSpPr>
          <p:cNvPr id="198" name="Google Shape;198;p31"/>
          <p:cNvSpPr txBox="1"/>
          <p:nvPr/>
        </p:nvSpPr>
        <p:spPr>
          <a:xfrm>
            <a:off x="165200" y="858325"/>
            <a:ext cx="3027300" cy="151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2300">
                <a:solidFill>
                  <a:schemeClr val="accent1"/>
                </a:solidFill>
                <a:latin typeface="Times New Roman"/>
                <a:ea typeface="Times New Roman"/>
                <a:cs typeface="Times New Roman"/>
                <a:sym typeface="Times New Roman"/>
              </a:rPr>
              <a:t>“El sueño imposible”</a:t>
            </a:r>
            <a:endParaRPr b="1" sz="2300">
              <a:solidFill>
                <a:srgbClr val="0B5394"/>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lang="es" sz="1900" u="sng">
                <a:solidFill>
                  <a:srgbClr val="0B5394"/>
                </a:solidFill>
                <a:latin typeface="Times New Roman"/>
                <a:ea typeface="Times New Roman"/>
                <a:cs typeface="Times New Roman"/>
                <a:sym typeface="Times New Roman"/>
                <a:hlinkClick r:id="rId6">
                  <a:extLst>
                    <a:ext uri="{A12FA001-AC4F-418D-AE19-62706E023703}">
                      <ahyp:hlinkClr val="tx"/>
                    </a:ext>
                  </a:extLst>
                </a:hlinkClick>
              </a:rPr>
              <a:t>https://www.youtube.com/watch?v=gkjKZmPt_jk</a:t>
            </a:r>
            <a:r>
              <a:rPr lang="es" sz="1900">
                <a:solidFill>
                  <a:srgbClr val="0B5394"/>
                </a:solidFill>
                <a:latin typeface="Times New Roman"/>
                <a:ea typeface="Times New Roman"/>
                <a:cs typeface="Times New Roman"/>
                <a:sym typeface="Times New Roman"/>
              </a:rPr>
              <a:t> </a:t>
            </a:r>
            <a:endParaRPr sz="1900">
              <a:solidFill>
                <a:srgbClr val="0B5394"/>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67" name="Shape 67"/>
        <p:cNvGrpSpPr/>
        <p:nvPr/>
      </p:nvGrpSpPr>
      <p:grpSpPr>
        <a:xfrm>
          <a:off x="0" y="0"/>
          <a:ext cx="0" cy="0"/>
          <a:chOff x="0" y="0"/>
          <a:chExt cx="0" cy="0"/>
        </a:xfrm>
      </p:grpSpPr>
      <p:sp>
        <p:nvSpPr>
          <p:cNvPr id="68" name="Google Shape;68;p14"/>
          <p:cNvSpPr txBox="1"/>
          <p:nvPr>
            <p:ph type="title"/>
          </p:nvPr>
        </p:nvSpPr>
        <p:spPr>
          <a:xfrm>
            <a:off x="3572875" y="318550"/>
            <a:ext cx="2611500" cy="637500"/>
          </a:xfrm>
          <a:prstGeom prst="rect">
            <a:avLst/>
          </a:prstGeom>
        </p:spPr>
        <p:txBody>
          <a:bodyPr anchorCtr="0" anchor="ctr" bIns="91425" lIns="91425" spcFirstLastPara="1" rIns="91425" wrap="square" tIns="91425">
            <a:normAutofit fontScale="90000"/>
          </a:bodyPr>
          <a:lstStyle/>
          <a:p>
            <a:pPr indent="0" lvl="0" marL="0" rtl="0" algn="just">
              <a:spcBef>
                <a:spcPts val="0"/>
              </a:spcBef>
              <a:spcAft>
                <a:spcPts val="0"/>
              </a:spcAft>
              <a:buNone/>
            </a:pPr>
            <a:r>
              <a:rPr lang="es" sz="4600">
                <a:latin typeface="Times New Roman"/>
                <a:ea typeface="Times New Roman"/>
                <a:cs typeface="Times New Roman"/>
                <a:sym typeface="Times New Roman"/>
              </a:rPr>
              <a:t>Objetivo</a:t>
            </a:r>
            <a:endParaRPr sz="4600">
              <a:latin typeface="Times New Roman"/>
              <a:ea typeface="Times New Roman"/>
              <a:cs typeface="Times New Roman"/>
              <a:sym typeface="Times New Roman"/>
            </a:endParaRPr>
          </a:p>
        </p:txBody>
      </p:sp>
      <p:sp>
        <p:nvSpPr>
          <p:cNvPr id="69" name="Google Shape;69;p14"/>
          <p:cNvSpPr txBox="1"/>
          <p:nvPr>
            <p:ph idx="4294967295" type="subTitle"/>
          </p:nvPr>
        </p:nvSpPr>
        <p:spPr>
          <a:xfrm>
            <a:off x="311700" y="1059950"/>
            <a:ext cx="8520600" cy="367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s" sz="2200">
                <a:solidFill>
                  <a:schemeClr val="accent1"/>
                </a:solidFill>
                <a:latin typeface="Times New Roman"/>
                <a:ea typeface="Times New Roman"/>
                <a:cs typeface="Times New Roman"/>
                <a:sym typeface="Times New Roman"/>
              </a:rPr>
              <a:t>Que las participantes adquieran conocimientos de manera colectiva, </a:t>
            </a:r>
            <a:r>
              <a:rPr b="0" lang="es" sz="2200">
                <a:solidFill>
                  <a:schemeClr val="accent1"/>
                </a:solidFill>
                <a:latin typeface="Times New Roman"/>
                <a:ea typeface="Times New Roman"/>
                <a:cs typeface="Times New Roman"/>
                <a:sym typeface="Times New Roman"/>
              </a:rPr>
              <a:t>habilidad para mantener relaciones saludables, tomar decisiones informadas, sentirse emocionalmente equilibradas y afrontar los desafíos de manera efectiva.</a:t>
            </a:r>
            <a:endParaRPr b="0" sz="2200">
              <a:solidFill>
                <a:schemeClr val="accent1"/>
              </a:solidFill>
              <a:latin typeface="Times New Roman"/>
              <a:ea typeface="Times New Roman"/>
              <a:cs typeface="Times New Roman"/>
              <a:sym typeface="Times New Roman"/>
            </a:endParaRPr>
          </a:p>
          <a:p>
            <a:pPr indent="0" lvl="0" marL="0" rtl="0" algn="ctr">
              <a:spcBef>
                <a:spcPts val="1200"/>
              </a:spcBef>
              <a:spcAft>
                <a:spcPts val="1200"/>
              </a:spcAft>
              <a:buNone/>
            </a:pPr>
            <a:r>
              <a:rPr b="0" lang="es" sz="2200">
                <a:solidFill>
                  <a:schemeClr val="accent1"/>
                </a:solidFill>
                <a:latin typeface="Times New Roman"/>
                <a:ea typeface="Times New Roman"/>
                <a:cs typeface="Times New Roman"/>
                <a:sym typeface="Times New Roman"/>
              </a:rPr>
              <a:t>Así</a:t>
            </a:r>
            <a:r>
              <a:rPr b="0" lang="es" sz="2200">
                <a:solidFill>
                  <a:schemeClr val="accent1"/>
                </a:solidFill>
                <a:latin typeface="Times New Roman"/>
                <a:ea typeface="Times New Roman"/>
                <a:cs typeface="Times New Roman"/>
                <a:sym typeface="Times New Roman"/>
              </a:rPr>
              <a:t> mismo brindar un ambiente saludable que implica proporcionar apoyo, recursos y estrategias específicas que les permitan enfrentar los desafíos, fomentar su resiliencia, </a:t>
            </a:r>
            <a:r>
              <a:rPr b="0" lang="es" sz="2200">
                <a:solidFill>
                  <a:schemeClr val="accent1"/>
                </a:solidFill>
                <a:latin typeface="Times New Roman"/>
                <a:ea typeface="Times New Roman"/>
                <a:cs typeface="Times New Roman"/>
                <a:sym typeface="Times New Roman"/>
              </a:rPr>
              <a:t>autonomía</a:t>
            </a:r>
            <a:r>
              <a:rPr b="0" lang="es" sz="2200">
                <a:solidFill>
                  <a:schemeClr val="accent1"/>
                </a:solidFill>
                <a:latin typeface="Times New Roman"/>
                <a:ea typeface="Times New Roman"/>
                <a:cs typeface="Times New Roman"/>
                <a:sym typeface="Times New Roman"/>
              </a:rPr>
              <a:t>, empoderamiento, autocuidado y bienestar psicológico para mejorar su salud mental (SM).</a:t>
            </a:r>
            <a:endParaRPr b="0" sz="2200">
              <a:solidFill>
                <a:schemeClr val="accent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202" name="Shape 202"/>
        <p:cNvGrpSpPr/>
        <p:nvPr/>
      </p:nvGrpSpPr>
      <p:grpSpPr>
        <a:xfrm>
          <a:off x="0" y="0"/>
          <a:ext cx="0" cy="0"/>
          <a:chOff x="0" y="0"/>
          <a:chExt cx="0" cy="0"/>
        </a:xfrm>
      </p:grpSpPr>
      <p:sp>
        <p:nvSpPr>
          <p:cNvPr id="203" name="Google Shape;203;p3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just">
              <a:lnSpc>
                <a:spcPct val="150000"/>
              </a:lnSpc>
              <a:spcBef>
                <a:spcPts val="0"/>
              </a:spcBef>
              <a:spcAft>
                <a:spcPts val="0"/>
              </a:spcAft>
              <a:buNone/>
            </a:pPr>
            <a:r>
              <a:rPr b="0" lang="es" sz="3300">
                <a:solidFill>
                  <a:schemeClr val="lt1"/>
                </a:solidFill>
                <a:latin typeface="Times New Roman"/>
                <a:ea typeface="Times New Roman"/>
                <a:cs typeface="Times New Roman"/>
                <a:sym typeface="Times New Roman"/>
              </a:rPr>
              <a:t>Trastornos mentales en mujeres</a:t>
            </a:r>
            <a:endParaRPr b="0" sz="33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04" name="Google Shape;204;p32"/>
          <p:cNvSpPr txBox="1"/>
          <p:nvPr>
            <p:ph idx="1" type="body"/>
          </p:nvPr>
        </p:nvSpPr>
        <p:spPr>
          <a:xfrm>
            <a:off x="311700" y="1228675"/>
            <a:ext cx="3559200" cy="3340200"/>
          </a:xfrm>
          <a:prstGeom prst="rect">
            <a:avLst/>
          </a:prstGeom>
        </p:spPr>
        <p:txBody>
          <a:bodyPr anchorCtr="0" anchor="t" bIns="91425" lIns="91425" spcFirstLastPara="1" rIns="91425" wrap="square" tIns="91425">
            <a:normAutofit/>
          </a:bodyPr>
          <a:lstStyle/>
          <a:p>
            <a:pPr indent="0" lvl="0" marL="0" rtl="0" algn="just">
              <a:lnSpc>
                <a:spcPct val="150000"/>
              </a:lnSpc>
              <a:spcBef>
                <a:spcPts val="0"/>
              </a:spcBef>
              <a:spcAft>
                <a:spcPts val="0"/>
              </a:spcAft>
              <a:buNone/>
            </a:pPr>
            <a:r>
              <a:rPr lang="es" sz="2200">
                <a:solidFill>
                  <a:schemeClr val="lt1"/>
                </a:solidFill>
                <a:latin typeface="Times New Roman"/>
                <a:ea typeface="Times New Roman"/>
                <a:cs typeface="Times New Roman"/>
                <a:sym typeface="Times New Roman"/>
              </a:rPr>
              <a:t> </a:t>
            </a:r>
            <a:endParaRPr sz="2200">
              <a:solidFill>
                <a:schemeClr val="lt1"/>
              </a:solidFill>
              <a:latin typeface="Times New Roman"/>
              <a:ea typeface="Times New Roman"/>
              <a:cs typeface="Times New Roman"/>
              <a:sym typeface="Times New Roman"/>
            </a:endParaRPr>
          </a:p>
          <a:p>
            <a:pPr indent="-368300" lvl="0" marL="914400" rtl="0" algn="just">
              <a:lnSpc>
                <a:spcPct val="150000"/>
              </a:lnSpc>
              <a:spcBef>
                <a:spcPts val="0"/>
              </a:spcBef>
              <a:spcAft>
                <a:spcPts val="0"/>
              </a:spcAft>
              <a:buClr>
                <a:schemeClr val="lt1"/>
              </a:buClr>
              <a:buSzPts val="2200"/>
              <a:buFont typeface="Times New Roman"/>
              <a:buChar char="❖"/>
            </a:pPr>
            <a:r>
              <a:rPr b="1" lang="es" sz="2200">
                <a:solidFill>
                  <a:schemeClr val="lt1"/>
                </a:solidFill>
                <a:latin typeface="Times New Roman"/>
                <a:ea typeface="Times New Roman"/>
                <a:cs typeface="Times New Roman"/>
                <a:sym typeface="Times New Roman"/>
              </a:rPr>
              <a:t>Depresión</a:t>
            </a:r>
            <a:endParaRPr b="1" sz="2200">
              <a:solidFill>
                <a:schemeClr val="lt1"/>
              </a:solidFill>
              <a:latin typeface="Times New Roman"/>
              <a:ea typeface="Times New Roman"/>
              <a:cs typeface="Times New Roman"/>
              <a:sym typeface="Times New Roman"/>
            </a:endParaRPr>
          </a:p>
          <a:p>
            <a:pPr indent="-368300" lvl="0" marL="914400" rtl="0" algn="just">
              <a:lnSpc>
                <a:spcPct val="150000"/>
              </a:lnSpc>
              <a:spcBef>
                <a:spcPts val="0"/>
              </a:spcBef>
              <a:spcAft>
                <a:spcPts val="0"/>
              </a:spcAft>
              <a:buClr>
                <a:schemeClr val="lt1"/>
              </a:buClr>
              <a:buSzPts val="2200"/>
              <a:buFont typeface="Times New Roman"/>
              <a:buChar char="❖"/>
            </a:pPr>
            <a:r>
              <a:rPr b="1" lang="es" sz="2200">
                <a:solidFill>
                  <a:schemeClr val="lt1"/>
                </a:solidFill>
                <a:latin typeface="Times New Roman"/>
                <a:ea typeface="Times New Roman"/>
                <a:cs typeface="Times New Roman"/>
                <a:sym typeface="Times New Roman"/>
              </a:rPr>
              <a:t>Estrés postraumático</a:t>
            </a:r>
            <a:endParaRPr b="1" sz="2200">
              <a:solidFill>
                <a:schemeClr val="lt1"/>
              </a:solidFill>
              <a:latin typeface="Times New Roman"/>
              <a:ea typeface="Times New Roman"/>
              <a:cs typeface="Times New Roman"/>
              <a:sym typeface="Times New Roman"/>
            </a:endParaRPr>
          </a:p>
          <a:p>
            <a:pPr indent="-368300" lvl="0" marL="914400" rtl="0" algn="just">
              <a:lnSpc>
                <a:spcPct val="150000"/>
              </a:lnSpc>
              <a:spcBef>
                <a:spcPts val="0"/>
              </a:spcBef>
              <a:spcAft>
                <a:spcPts val="0"/>
              </a:spcAft>
              <a:buClr>
                <a:schemeClr val="lt1"/>
              </a:buClr>
              <a:buSzPts val="2200"/>
              <a:buFont typeface="Times New Roman"/>
              <a:buChar char="❖"/>
            </a:pPr>
            <a:r>
              <a:rPr b="1" lang="es" sz="2200">
                <a:solidFill>
                  <a:schemeClr val="lt1"/>
                </a:solidFill>
                <a:latin typeface="Times New Roman"/>
                <a:ea typeface="Times New Roman"/>
                <a:cs typeface="Times New Roman"/>
                <a:sym typeface="Times New Roman"/>
              </a:rPr>
              <a:t>Ansiedad</a:t>
            </a:r>
            <a:endParaRPr b="1" sz="2200">
              <a:solidFill>
                <a:schemeClr val="lt1"/>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b="1" sz="1200">
              <a:solidFill>
                <a:srgbClr val="000000"/>
              </a:solidFill>
              <a:latin typeface="Arial"/>
              <a:ea typeface="Arial"/>
              <a:cs typeface="Arial"/>
              <a:sym typeface="Arial"/>
            </a:endParaRPr>
          </a:p>
        </p:txBody>
      </p:sp>
      <p:pic>
        <p:nvPicPr>
          <p:cNvPr id="205" name="Google Shape;205;p32"/>
          <p:cNvPicPr preferRelativeResize="0"/>
          <p:nvPr/>
        </p:nvPicPr>
        <p:blipFill>
          <a:blip r:embed="rId3">
            <a:alphaModFix/>
          </a:blip>
          <a:stretch>
            <a:fillRect/>
          </a:stretch>
        </p:blipFill>
        <p:spPr>
          <a:xfrm>
            <a:off x="3179450" y="951550"/>
            <a:ext cx="1977451" cy="1928249"/>
          </a:xfrm>
          <a:prstGeom prst="rect">
            <a:avLst/>
          </a:prstGeom>
          <a:noFill/>
          <a:ln>
            <a:noFill/>
          </a:ln>
        </p:spPr>
      </p:pic>
      <p:pic>
        <p:nvPicPr>
          <p:cNvPr id="206" name="Google Shape;206;p32"/>
          <p:cNvPicPr preferRelativeResize="0"/>
          <p:nvPr/>
        </p:nvPicPr>
        <p:blipFill>
          <a:blip r:embed="rId4">
            <a:alphaModFix/>
          </a:blip>
          <a:stretch>
            <a:fillRect/>
          </a:stretch>
        </p:blipFill>
        <p:spPr>
          <a:xfrm>
            <a:off x="3460850" y="2719650"/>
            <a:ext cx="1977450" cy="1687150"/>
          </a:xfrm>
          <a:prstGeom prst="rect">
            <a:avLst/>
          </a:prstGeom>
          <a:noFill/>
          <a:ln>
            <a:noFill/>
          </a:ln>
        </p:spPr>
      </p:pic>
      <p:pic>
        <p:nvPicPr>
          <p:cNvPr id="207" name="Google Shape;207;p32"/>
          <p:cNvPicPr preferRelativeResize="0"/>
          <p:nvPr/>
        </p:nvPicPr>
        <p:blipFill>
          <a:blip r:embed="rId5">
            <a:alphaModFix/>
          </a:blip>
          <a:stretch>
            <a:fillRect/>
          </a:stretch>
        </p:blipFill>
        <p:spPr>
          <a:xfrm>
            <a:off x="5040500" y="3260550"/>
            <a:ext cx="2433651" cy="1687150"/>
          </a:xfrm>
          <a:prstGeom prst="rect">
            <a:avLst/>
          </a:prstGeom>
          <a:noFill/>
          <a:ln>
            <a:noFill/>
          </a:ln>
        </p:spPr>
      </p:pic>
      <p:pic>
        <p:nvPicPr>
          <p:cNvPr id="208" name="Google Shape;208;p32"/>
          <p:cNvPicPr preferRelativeResize="0"/>
          <p:nvPr/>
        </p:nvPicPr>
        <p:blipFill>
          <a:blip r:embed="rId6">
            <a:alphaModFix/>
          </a:blip>
          <a:stretch>
            <a:fillRect/>
          </a:stretch>
        </p:blipFill>
        <p:spPr>
          <a:xfrm>
            <a:off x="5156900" y="1860638"/>
            <a:ext cx="3172724" cy="1422225"/>
          </a:xfrm>
          <a:prstGeom prst="rect">
            <a:avLst/>
          </a:prstGeom>
          <a:noFill/>
          <a:ln>
            <a:noFill/>
          </a:ln>
        </p:spPr>
      </p:pic>
      <p:pic>
        <p:nvPicPr>
          <p:cNvPr id="209" name="Google Shape;209;p32"/>
          <p:cNvPicPr preferRelativeResize="0"/>
          <p:nvPr/>
        </p:nvPicPr>
        <p:blipFill>
          <a:blip r:embed="rId7">
            <a:alphaModFix/>
          </a:blip>
          <a:stretch>
            <a:fillRect/>
          </a:stretch>
        </p:blipFill>
        <p:spPr>
          <a:xfrm>
            <a:off x="5852475" y="438425"/>
            <a:ext cx="2794565" cy="1422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13" name="Shape 213"/>
        <p:cNvGrpSpPr/>
        <p:nvPr/>
      </p:nvGrpSpPr>
      <p:grpSpPr>
        <a:xfrm>
          <a:off x="0" y="0"/>
          <a:ext cx="0" cy="0"/>
          <a:chOff x="0" y="0"/>
          <a:chExt cx="0" cy="0"/>
        </a:xfrm>
      </p:grpSpPr>
      <p:sp>
        <p:nvSpPr>
          <p:cNvPr id="214" name="Google Shape;214;p33"/>
          <p:cNvSpPr txBox="1"/>
          <p:nvPr>
            <p:ph type="title"/>
          </p:nvPr>
        </p:nvSpPr>
        <p:spPr>
          <a:xfrm>
            <a:off x="6402575" y="252675"/>
            <a:ext cx="1978800" cy="80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2400">
                <a:solidFill>
                  <a:schemeClr val="lt1"/>
                </a:solidFill>
                <a:latin typeface="Times New Roman"/>
                <a:ea typeface="Times New Roman"/>
                <a:cs typeface="Times New Roman"/>
                <a:sym typeface="Times New Roman"/>
              </a:rPr>
              <a:t>Depresión</a:t>
            </a:r>
            <a:endParaRPr sz="2400">
              <a:solidFill>
                <a:schemeClr val="lt1"/>
              </a:solidFill>
              <a:latin typeface="Times New Roman"/>
              <a:ea typeface="Times New Roman"/>
              <a:cs typeface="Times New Roman"/>
              <a:sym typeface="Times New Roman"/>
            </a:endParaRPr>
          </a:p>
        </p:txBody>
      </p:sp>
      <p:sp>
        <p:nvSpPr>
          <p:cNvPr id="215" name="Google Shape;215;p33"/>
          <p:cNvSpPr txBox="1"/>
          <p:nvPr>
            <p:ph idx="1" type="body"/>
          </p:nvPr>
        </p:nvSpPr>
        <p:spPr>
          <a:xfrm>
            <a:off x="-147350" y="0"/>
            <a:ext cx="5799900" cy="4623000"/>
          </a:xfrm>
          <a:prstGeom prst="rect">
            <a:avLst/>
          </a:prstGeom>
        </p:spPr>
        <p:txBody>
          <a:bodyPr anchorCtr="0" anchor="t" bIns="91425" lIns="91425" spcFirstLastPara="1" rIns="91425" wrap="square" tIns="91425">
            <a:normAutofit fontScale="25000" lnSpcReduction="20000"/>
          </a:bodyPr>
          <a:lstStyle/>
          <a:p>
            <a:pPr indent="0" lvl="0" marL="457200" rtl="0" algn="just">
              <a:lnSpc>
                <a:spcPct val="150000"/>
              </a:lnSpc>
              <a:spcBef>
                <a:spcPts val="0"/>
              </a:spcBef>
              <a:spcAft>
                <a:spcPts val="0"/>
              </a:spcAft>
              <a:buNone/>
            </a:pPr>
            <a:r>
              <a:rPr lang="es" sz="7350">
                <a:solidFill>
                  <a:schemeClr val="lt1"/>
                </a:solidFill>
                <a:latin typeface="Times New Roman"/>
                <a:ea typeface="Times New Roman"/>
                <a:cs typeface="Times New Roman"/>
                <a:sym typeface="Times New Roman"/>
              </a:rPr>
              <a:t>La depresión es un trastorno del estado de ánimo que se caracteriza por estar triste constantemente o perder el placer o interés por actividades que disfrutabas previamente, sentimientos de culpa o autoestima baja, alteraciones del sueño o del apetito, fatiga y falta de concentración, esto presentándose por un periodo mínimo de 15 días. La depresión puede ser duradera o recurrente, y puede llegar a deteriorar la capacidad de la persona de desempeñarse en distintas áreas como el trabajo, la escuela, la casa o hacer frente a su vida cotidiana. En su forma más severa, la depresión puede conducir al suicidio (Comisión Nacional de Salud Mental y Adicciones, 2023, párr. 1-2).</a:t>
            </a:r>
            <a:endParaRPr sz="7350">
              <a:solidFill>
                <a:schemeClr val="lt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pic>
        <p:nvPicPr>
          <p:cNvPr id="216" name="Google Shape;216;p33"/>
          <p:cNvPicPr preferRelativeResize="0"/>
          <p:nvPr/>
        </p:nvPicPr>
        <p:blipFill>
          <a:blip r:embed="rId3">
            <a:alphaModFix/>
          </a:blip>
          <a:stretch>
            <a:fillRect/>
          </a:stretch>
        </p:blipFill>
        <p:spPr>
          <a:xfrm>
            <a:off x="5804950" y="1206075"/>
            <a:ext cx="3186650" cy="2718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220" name="Shape 220"/>
        <p:cNvGrpSpPr/>
        <p:nvPr/>
      </p:nvGrpSpPr>
      <p:grpSpPr>
        <a:xfrm>
          <a:off x="0" y="0"/>
          <a:ext cx="0" cy="0"/>
          <a:chOff x="0" y="0"/>
          <a:chExt cx="0" cy="0"/>
        </a:xfrm>
      </p:grpSpPr>
      <p:sp>
        <p:nvSpPr>
          <p:cNvPr id="221" name="Google Shape;221;p34"/>
          <p:cNvSpPr txBox="1"/>
          <p:nvPr>
            <p:ph type="ctrTitle"/>
          </p:nvPr>
        </p:nvSpPr>
        <p:spPr>
          <a:xfrm>
            <a:off x="418875" y="254500"/>
            <a:ext cx="2514600" cy="10179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s" sz="2400">
                <a:latin typeface="Times New Roman"/>
                <a:ea typeface="Times New Roman"/>
                <a:cs typeface="Times New Roman"/>
                <a:sym typeface="Times New Roman"/>
              </a:rPr>
              <a:t>Estrés</a:t>
            </a:r>
            <a:endParaRPr sz="2400">
              <a:latin typeface="Times New Roman"/>
              <a:ea typeface="Times New Roman"/>
              <a:cs typeface="Times New Roman"/>
              <a:sym typeface="Times New Roman"/>
            </a:endParaRPr>
          </a:p>
          <a:p>
            <a:pPr indent="0" lvl="0" marL="0" rtl="0" algn="l">
              <a:spcBef>
                <a:spcPts val="0"/>
              </a:spcBef>
              <a:spcAft>
                <a:spcPts val="0"/>
              </a:spcAft>
              <a:buNone/>
            </a:pPr>
            <a:r>
              <a:rPr lang="es" sz="2400">
                <a:latin typeface="Times New Roman"/>
                <a:ea typeface="Times New Roman"/>
                <a:cs typeface="Times New Roman"/>
                <a:sym typeface="Times New Roman"/>
              </a:rPr>
              <a:t>postraumático</a:t>
            </a:r>
            <a:endParaRPr/>
          </a:p>
        </p:txBody>
      </p:sp>
      <p:sp>
        <p:nvSpPr>
          <p:cNvPr id="222" name="Google Shape;222;p34"/>
          <p:cNvSpPr txBox="1"/>
          <p:nvPr>
            <p:ph idx="1" type="subTitle"/>
          </p:nvPr>
        </p:nvSpPr>
        <p:spPr>
          <a:xfrm>
            <a:off x="4031750" y="254500"/>
            <a:ext cx="4929300" cy="4674600"/>
          </a:xfrm>
          <a:prstGeom prst="rect">
            <a:avLst/>
          </a:prstGeom>
        </p:spPr>
        <p:txBody>
          <a:bodyPr anchorCtr="0" anchor="ctr" bIns="91425" lIns="91425" spcFirstLastPara="1" rIns="91425" wrap="square" tIns="91425">
            <a:normAutofit fontScale="92500"/>
          </a:bodyPr>
          <a:lstStyle/>
          <a:p>
            <a:pPr indent="457200" lvl="0" marL="0" rtl="0" algn="just">
              <a:lnSpc>
                <a:spcPct val="150000"/>
              </a:lnSpc>
              <a:spcBef>
                <a:spcPts val="0"/>
              </a:spcBef>
              <a:spcAft>
                <a:spcPts val="0"/>
              </a:spcAft>
              <a:buNone/>
            </a:pPr>
            <a:r>
              <a:rPr b="0" lang="es" sz="1800">
                <a:solidFill>
                  <a:srgbClr val="000000"/>
                </a:solidFill>
                <a:highlight>
                  <a:srgbClr val="FFFFFF"/>
                </a:highlight>
                <a:latin typeface="Times New Roman"/>
                <a:ea typeface="Times New Roman"/>
                <a:cs typeface="Times New Roman"/>
                <a:sym typeface="Times New Roman"/>
              </a:rPr>
              <a:t>La Comisión Nacional de Salud Mental y Adicciones identifica el TEPT como un padecimiento directamente relacionado con la exposición a acontecimientos traumáticos, amenazantes, estresantes o a una serie de eventos adversos traumáticos y perturbadores “Su principal característica es la presencia de un estresor identificable (evento traumático, perturbador) como factor desencadenante, es decir, el trastorno no se hubiera presentado si el estresor no hubiera ocurrido”</a:t>
            </a:r>
            <a:r>
              <a:rPr b="0" lang="es" sz="1800">
                <a:solidFill>
                  <a:srgbClr val="000000"/>
                </a:solidFill>
                <a:latin typeface="Times New Roman"/>
                <a:ea typeface="Times New Roman"/>
                <a:cs typeface="Times New Roman"/>
                <a:sym typeface="Times New Roman"/>
              </a:rPr>
              <a:t> (Comisión Nacional de Salud Mental y Adicciones, 2023, párr.1).</a:t>
            </a:r>
            <a:endParaRPr b="0" sz="18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pic>
        <p:nvPicPr>
          <p:cNvPr id="223" name="Google Shape;223;p34"/>
          <p:cNvPicPr preferRelativeResize="0"/>
          <p:nvPr/>
        </p:nvPicPr>
        <p:blipFill>
          <a:blip r:embed="rId3">
            <a:alphaModFix/>
          </a:blip>
          <a:stretch>
            <a:fillRect/>
          </a:stretch>
        </p:blipFill>
        <p:spPr>
          <a:xfrm>
            <a:off x="562575" y="1424800"/>
            <a:ext cx="2665500" cy="2620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27" name="Shape 227"/>
        <p:cNvGrpSpPr/>
        <p:nvPr/>
      </p:nvGrpSpPr>
      <p:grpSpPr>
        <a:xfrm>
          <a:off x="0" y="0"/>
          <a:ext cx="0" cy="0"/>
          <a:chOff x="0" y="0"/>
          <a:chExt cx="0" cy="0"/>
        </a:xfrm>
      </p:grpSpPr>
      <p:sp>
        <p:nvSpPr>
          <p:cNvPr id="228" name="Google Shape;228;p35"/>
          <p:cNvSpPr txBox="1"/>
          <p:nvPr>
            <p:ph type="title"/>
          </p:nvPr>
        </p:nvSpPr>
        <p:spPr>
          <a:xfrm>
            <a:off x="137650" y="349600"/>
            <a:ext cx="1697400" cy="80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2400">
                <a:solidFill>
                  <a:schemeClr val="lt1"/>
                </a:solidFill>
                <a:latin typeface="Times New Roman"/>
                <a:ea typeface="Times New Roman"/>
                <a:cs typeface="Times New Roman"/>
                <a:sym typeface="Times New Roman"/>
              </a:rPr>
              <a:t>A</a:t>
            </a:r>
            <a:r>
              <a:rPr lang="es" sz="2400">
                <a:solidFill>
                  <a:schemeClr val="lt1"/>
                </a:solidFill>
                <a:latin typeface="Times New Roman"/>
                <a:ea typeface="Times New Roman"/>
                <a:cs typeface="Times New Roman"/>
                <a:sym typeface="Times New Roman"/>
              </a:rPr>
              <a:t>nsiedad</a:t>
            </a:r>
            <a:endParaRPr sz="2400">
              <a:solidFill>
                <a:schemeClr val="lt1"/>
              </a:solidFill>
              <a:latin typeface="Times New Roman"/>
              <a:ea typeface="Times New Roman"/>
              <a:cs typeface="Times New Roman"/>
              <a:sym typeface="Times New Roman"/>
            </a:endParaRPr>
          </a:p>
        </p:txBody>
      </p:sp>
      <p:sp>
        <p:nvSpPr>
          <p:cNvPr id="229" name="Google Shape;229;p35"/>
          <p:cNvSpPr txBox="1"/>
          <p:nvPr>
            <p:ph idx="1" type="body"/>
          </p:nvPr>
        </p:nvSpPr>
        <p:spPr>
          <a:xfrm>
            <a:off x="3495975" y="174150"/>
            <a:ext cx="5349900" cy="4473900"/>
          </a:xfrm>
          <a:prstGeom prst="rect">
            <a:avLst/>
          </a:prstGeom>
        </p:spPr>
        <p:txBody>
          <a:bodyPr anchorCtr="0" anchor="t" bIns="91425" lIns="91425" spcFirstLastPara="1" rIns="91425" wrap="square" tIns="91425">
            <a:noAutofit/>
          </a:bodyPr>
          <a:lstStyle/>
          <a:p>
            <a:pPr indent="0" lvl="0" marL="457200" rtl="0" algn="just">
              <a:lnSpc>
                <a:spcPct val="150000"/>
              </a:lnSpc>
              <a:spcBef>
                <a:spcPts val="1400"/>
              </a:spcBef>
              <a:spcAft>
                <a:spcPts val="0"/>
              </a:spcAft>
              <a:buNone/>
            </a:pPr>
            <a:r>
              <a:rPr lang="es" sz="1700">
                <a:solidFill>
                  <a:schemeClr val="lt1"/>
                </a:solidFill>
                <a:latin typeface="Times New Roman"/>
                <a:ea typeface="Times New Roman"/>
                <a:cs typeface="Times New Roman"/>
                <a:sym typeface="Times New Roman"/>
              </a:rPr>
              <a:t>Cuando existe una preocupación o miedo constante, excesivo y persistente sobre situaciones de la vida diaria, la ansiedad se puede convertir en un trastorno. Los trastornos de ansiedad se refieren a un grupo de trastornos mentales que se caracterizan por sentimientos de ansiedad y temor, e incluyen los siguientes trastornos: Trastorno de Ansiedad Generalizada (TAG), trastorno de angustia, trastorno de ansiedad fóbica, trastorno de ansiedad social, Trastorno Obsesivo-Compulsivo (TOC)  (Comisión Nacional de Salud Mental y Adicciones, 2023, párr.1-2).</a:t>
            </a:r>
            <a:endParaRPr sz="1700">
              <a:solidFill>
                <a:schemeClr val="lt1"/>
              </a:solidFill>
              <a:latin typeface="Times New Roman"/>
              <a:ea typeface="Times New Roman"/>
              <a:cs typeface="Times New Roman"/>
              <a:sym typeface="Times New Roman"/>
            </a:endParaRPr>
          </a:p>
          <a:p>
            <a:pPr indent="0" lvl="0" marL="457200" rtl="0" algn="just">
              <a:lnSpc>
                <a:spcPct val="150000"/>
              </a:lnSpc>
              <a:spcBef>
                <a:spcPts val="2000"/>
              </a:spcBef>
              <a:spcAft>
                <a:spcPts val="2000"/>
              </a:spcAft>
              <a:buNone/>
            </a:pPr>
            <a:r>
              <a:t/>
            </a:r>
            <a:endParaRPr sz="2000">
              <a:solidFill>
                <a:schemeClr val="lt1"/>
              </a:solidFill>
              <a:latin typeface="Times New Roman"/>
              <a:ea typeface="Times New Roman"/>
              <a:cs typeface="Times New Roman"/>
              <a:sym typeface="Times New Roman"/>
            </a:endParaRPr>
          </a:p>
        </p:txBody>
      </p:sp>
      <p:pic>
        <p:nvPicPr>
          <p:cNvPr id="230" name="Google Shape;230;p35"/>
          <p:cNvPicPr preferRelativeResize="0"/>
          <p:nvPr/>
        </p:nvPicPr>
        <p:blipFill>
          <a:blip r:embed="rId3">
            <a:alphaModFix/>
          </a:blip>
          <a:stretch>
            <a:fillRect/>
          </a:stretch>
        </p:blipFill>
        <p:spPr>
          <a:xfrm>
            <a:off x="348250" y="1464475"/>
            <a:ext cx="3147726" cy="2701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234" name="Shape 234"/>
        <p:cNvGrpSpPr/>
        <p:nvPr/>
      </p:nvGrpSpPr>
      <p:grpSpPr>
        <a:xfrm>
          <a:off x="0" y="0"/>
          <a:ext cx="0" cy="0"/>
          <a:chOff x="0" y="0"/>
          <a:chExt cx="0" cy="0"/>
        </a:xfrm>
      </p:grpSpPr>
      <p:sp>
        <p:nvSpPr>
          <p:cNvPr id="235" name="Google Shape;235;p36"/>
          <p:cNvSpPr txBox="1"/>
          <p:nvPr>
            <p:ph type="title"/>
          </p:nvPr>
        </p:nvSpPr>
        <p:spPr>
          <a:xfrm>
            <a:off x="311700" y="279475"/>
            <a:ext cx="85206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s" sz="2400">
                <a:latin typeface="Times New Roman"/>
                <a:ea typeface="Times New Roman"/>
                <a:cs typeface="Times New Roman"/>
                <a:sym typeface="Times New Roman"/>
              </a:rPr>
              <a:t>Actividad.2</a:t>
            </a:r>
            <a:endParaRPr b="0" sz="2400">
              <a:latin typeface="Times New Roman"/>
              <a:ea typeface="Times New Roman"/>
              <a:cs typeface="Times New Roman"/>
              <a:sym typeface="Times New Roman"/>
            </a:endParaRPr>
          </a:p>
        </p:txBody>
      </p:sp>
      <p:sp>
        <p:nvSpPr>
          <p:cNvPr id="236" name="Google Shape;236;p36"/>
          <p:cNvSpPr txBox="1"/>
          <p:nvPr>
            <p:ph idx="1" type="body"/>
          </p:nvPr>
        </p:nvSpPr>
        <p:spPr>
          <a:xfrm>
            <a:off x="311700" y="1228675"/>
            <a:ext cx="8520600" cy="3340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s" sz="2000">
                <a:solidFill>
                  <a:schemeClr val="lt2"/>
                </a:solidFill>
                <a:latin typeface="Times New Roman"/>
                <a:ea typeface="Times New Roman"/>
                <a:cs typeface="Times New Roman"/>
                <a:sym typeface="Times New Roman"/>
              </a:rPr>
              <a:t>¿Cada participante </a:t>
            </a:r>
            <a:r>
              <a:rPr lang="es" sz="2000">
                <a:solidFill>
                  <a:schemeClr val="lt2"/>
                </a:solidFill>
                <a:latin typeface="Times New Roman"/>
                <a:ea typeface="Times New Roman"/>
                <a:cs typeface="Times New Roman"/>
                <a:sym typeface="Times New Roman"/>
              </a:rPr>
              <a:t>escribirá</a:t>
            </a:r>
            <a:r>
              <a:rPr lang="es" sz="2000">
                <a:solidFill>
                  <a:schemeClr val="lt2"/>
                </a:solidFill>
                <a:latin typeface="Times New Roman"/>
                <a:ea typeface="Times New Roman"/>
                <a:cs typeface="Times New Roman"/>
                <a:sym typeface="Times New Roman"/>
              </a:rPr>
              <a:t> </a:t>
            </a:r>
            <a:r>
              <a:rPr lang="es" sz="2000">
                <a:solidFill>
                  <a:schemeClr val="lt2"/>
                </a:solidFill>
                <a:latin typeface="Times New Roman"/>
                <a:ea typeface="Times New Roman"/>
                <a:cs typeface="Times New Roman"/>
                <a:sym typeface="Times New Roman"/>
              </a:rPr>
              <a:t>qué</a:t>
            </a:r>
            <a:r>
              <a:rPr lang="es" sz="2000">
                <a:solidFill>
                  <a:schemeClr val="lt2"/>
                </a:solidFill>
                <a:latin typeface="Times New Roman"/>
                <a:ea typeface="Times New Roman"/>
                <a:cs typeface="Times New Roman"/>
                <a:sym typeface="Times New Roman"/>
              </a:rPr>
              <a:t> </a:t>
            </a:r>
            <a:r>
              <a:rPr lang="es" sz="2000">
                <a:solidFill>
                  <a:schemeClr val="lt2"/>
                </a:solidFill>
                <a:latin typeface="Times New Roman"/>
                <a:ea typeface="Times New Roman"/>
                <a:cs typeface="Times New Roman"/>
                <a:sym typeface="Times New Roman"/>
              </a:rPr>
              <a:t>sentimientos</a:t>
            </a:r>
            <a:r>
              <a:rPr lang="es" sz="2000">
                <a:solidFill>
                  <a:schemeClr val="lt2"/>
                </a:solidFill>
                <a:latin typeface="Times New Roman"/>
                <a:ea typeface="Times New Roman"/>
                <a:cs typeface="Times New Roman"/>
                <a:sym typeface="Times New Roman"/>
              </a:rPr>
              <a:t> experimenta cuando escucha </a:t>
            </a:r>
            <a:r>
              <a:rPr lang="es" sz="2000" u="sng">
                <a:solidFill>
                  <a:schemeClr val="lt2"/>
                </a:solidFill>
                <a:latin typeface="Times New Roman"/>
                <a:ea typeface="Times New Roman"/>
                <a:cs typeface="Times New Roman"/>
                <a:sym typeface="Times New Roman"/>
              </a:rPr>
              <a:t>problemas de salud mental</a:t>
            </a:r>
            <a:r>
              <a:rPr lang="es" sz="2000">
                <a:solidFill>
                  <a:schemeClr val="lt2"/>
                </a:solidFill>
                <a:latin typeface="Times New Roman"/>
                <a:ea typeface="Times New Roman"/>
                <a:cs typeface="Times New Roman"/>
                <a:sym typeface="Times New Roman"/>
              </a:rPr>
              <a:t>?</a:t>
            </a:r>
            <a:endParaRPr sz="2000">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t/>
            </a:r>
            <a:endParaRPr sz="2000">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rPr lang="es" sz="2000">
                <a:solidFill>
                  <a:schemeClr val="lt2"/>
                </a:solidFill>
                <a:latin typeface="Times New Roman"/>
                <a:ea typeface="Times New Roman"/>
                <a:cs typeface="Times New Roman"/>
                <a:sym typeface="Times New Roman"/>
              </a:rPr>
              <a:t>¿</a:t>
            </a:r>
            <a:r>
              <a:rPr lang="es" sz="2000">
                <a:solidFill>
                  <a:schemeClr val="lt2"/>
                </a:solidFill>
                <a:latin typeface="Times New Roman"/>
                <a:ea typeface="Times New Roman"/>
                <a:cs typeface="Times New Roman"/>
                <a:sym typeface="Times New Roman"/>
              </a:rPr>
              <a:t>Qué</a:t>
            </a:r>
            <a:r>
              <a:rPr lang="es" sz="2000">
                <a:solidFill>
                  <a:schemeClr val="lt2"/>
                </a:solidFill>
                <a:latin typeface="Times New Roman"/>
                <a:ea typeface="Times New Roman"/>
                <a:cs typeface="Times New Roman"/>
                <a:sym typeface="Times New Roman"/>
              </a:rPr>
              <a:t> </a:t>
            </a:r>
            <a:r>
              <a:rPr lang="es" sz="2000">
                <a:solidFill>
                  <a:schemeClr val="lt2"/>
                </a:solidFill>
                <a:latin typeface="Times New Roman"/>
                <a:ea typeface="Times New Roman"/>
                <a:cs typeface="Times New Roman"/>
                <a:sym typeface="Times New Roman"/>
              </a:rPr>
              <a:t>sentimientos negativos</a:t>
            </a:r>
            <a:r>
              <a:rPr lang="es" sz="2000">
                <a:solidFill>
                  <a:schemeClr val="lt2"/>
                </a:solidFill>
                <a:latin typeface="Times New Roman"/>
                <a:ea typeface="Times New Roman"/>
                <a:cs typeface="Times New Roman"/>
                <a:sym typeface="Times New Roman"/>
              </a:rPr>
              <a:t> experimenta cuando escucha </a:t>
            </a:r>
            <a:r>
              <a:rPr lang="es" sz="2000" u="sng">
                <a:solidFill>
                  <a:schemeClr val="lt2"/>
                </a:solidFill>
                <a:latin typeface="Times New Roman"/>
                <a:ea typeface="Times New Roman"/>
                <a:cs typeface="Times New Roman"/>
                <a:sym typeface="Times New Roman"/>
              </a:rPr>
              <a:t>responsabilidades familiares</a:t>
            </a:r>
            <a:r>
              <a:rPr lang="es" sz="2000">
                <a:solidFill>
                  <a:schemeClr val="lt2"/>
                </a:solidFill>
                <a:latin typeface="Times New Roman"/>
                <a:ea typeface="Times New Roman"/>
                <a:cs typeface="Times New Roman"/>
                <a:sym typeface="Times New Roman"/>
              </a:rPr>
              <a:t>?</a:t>
            </a:r>
            <a:endParaRPr sz="2000">
              <a:solidFill>
                <a:schemeClr val="lt2"/>
              </a:solidFill>
              <a:latin typeface="Times New Roman"/>
              <a:ea typeface="Times New Roman"/>
              <a:cs typeface="Times New Roman"/>
              <a:sym typeface="Times New Roman"/>
            </a:endParaRPr>
          </a:p>
          <a:p>
            <a:pPr indent="0" lvl="0" marL="0" rtl="0" algn="l">
              <a:spcBef>
                <a:spcPts val="1200"/>
              </a:spcBef>
              <a:spcAft>
                <a:spcPts val="0"/>
              </a:spcAft>
              <a:buNone/>
            </a:pPr>
            <a:r>
              <a:t/>
            </a:r>
            <a:endParaRPr sz="2000">
              <a:solidFill>
                <a:schemeClr val="lt2"/>
              </a:solidFill>
              <a:latin typeface="Times New Roman"/>
              <a:ea typeface="Times New Roman"/>
              <a:cs typeface="Times New Roman"/>
              <a:sym typeface="Times New Roman"/>
            </a:endParaRPr>
          </a:p>
          <a:p>
            <a:pPr indent="0" lvl="0" marL="0" rtl="0" algn="l">
              <a:spcBef>
                <a:spcPts val="1200"/>
              </a:spcBef>
              <a:spcAft>
                <a:spcPts val="1200"/>
              </a:spcAft>
              <a:buNone/>
            </a:pPr>
            <a:r>
              <a:rPr lang="es" sz="2000">
                <a:solidFill>
                  <a:schemeClr val="lt2"/>
                </a:solidFill>
                <a:latin typeface="Times New Roman"/>
                <a:ea typeface="Times New Roman"/>
                <a:cs typeface="Times New Roman"/>
                <a:sym typeface="Times New Roman"/>
              </a:rPr>
              <a:t>¿</a:t>
            </a:r>
            <a:r>
              <a:rPr lang="es" sz="2000">
                <a:solidFill>
                  <a:schemeClr val="lt2"/>
                </a:solidFill>
                <a:latin typeface="Times New Roman"/>
                <a:ea typeface="Times New Roman"/>
                <a:cs typeface="Times New Roman"/>
                <a:sym typeface="Times New Roman"/>
              </a:rPr>
              <a:t>Qué</a:t>
            </a:r>
            <a:r>
              <a:rPr lang="es" sz="2000">
                <a:solidFill>
                  <a:schemeClr val="lt2"/>
                </a:solidFill>
                <a:latin typeface="Times New Roman"/>
                <a:ea typeface="Times New Roman"/>
                <a:cs typeface="Times New Roman"/>
                <a:sym typeface="Times New Roman"/>
              </a:rPr>
              <a:t> </a:t>
            </a:r>
            <a:r>
              <a:rPr lang="es" sz="2000">
                <a:solidFill>
                  <a:schemeClr val="lt2"/>
                </a:solidFill>
                <a:latin typeface="Times New Roman"/>
                <a:ea typeface="Times New Roman"/>
                <a:cs typeface="Times New Roman"/>
                <a:sym typeface="Times New Roman"/>
              </a:rPr>
              <a:t>sentimientos</a:t>
            </a:r>
            <a:r>
              <a:rPr lang="es" sz="2000">
                <a:solidFill>
                  <a:schemeClr val="lt2"/>
                </a:solidFill>
                <a:latin typeface="Times New Roman"/>
                <a:ea typeface="Times New Roman"/>
                <a:cs typeface="Times New Roman"/>
                <a:sym typeface="Times New Roman"/>
              </a:rPr>
              <a:t> negativos experimenta cuando escucha </a:t>
            </a:r>
            <a:r>
              <a:rPr lang="es" sz="2000" u="sng">
                <a:solidFill>
                  <a:schemeClr val="lt2"/>
                </a:solidFill>
                <a:latin typeface="Times New Roman"/>
                <a:ea typeface="Times New Roman"/>
                <a:cs typeface="Times New Roman"/>
                <a:sym typeface="Times New Roman"/>
              </a:rPr>
              <a:t>responsabilidades laborales</a:t>
            </a:r>
            <a:r>
              <a:rPr lang="es" sz="2000">
                <a:solidFill>
                  <a:schemeClr val="lt2"/>
                </a:solidFill>
                <a:latin typeface="Times New Roman"/>
                <a:ea typeface="Times New Roman"/>
                <a:cs typeface="Times New Roman"/>
                <a:sym typeface="Times New Roman"/>
              </a:rPr>
              <a:t>?</a:t>
            </a:r>
            <a:endParaRPr sz="2000">
              <a:solidFill>
                <a:schemeClr val="lt2"/>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40" name="Shape 240"/>
        <p:cNvGrpSpPr/>
        <p:nvPr/>
      </p:nvGrpSpPr>
      <p:grpSpPr>
        <a:xfrm>
          <a:off x="0" y="0"/>
          <a:ext cx="0" cy="0"/>
          <a:chOff x="0" y="0"/>
          <a:chExt cx="0" cy="0"/>
        </a:xfrm>
      </p:grpSpPr>
      <p:sp>
        <p:nvSpPr>
          <p:cNvPr id="241" name="Google Shape;241;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s" sz="2060">
                <a:latin typeface="Times New Roman"/>
                <a:ea typeface="Times New Roman"/>
                <a:cs typeface="Times New Roman"/>
                <a:sym typeface="Times New Roman"/>
              </a:rPr>
              <a:t>Todas compartirán  sus sentimientos negativos y explicaran el por que de ellos.</a:t>
            </a:r>
            <a:endParaRPr sz="2060">
              <a:latin typeface="Times New Roman"/>
              <a:ea typeface="Times New Roman"/>
              <a:cs typeface="Times New Roman"/>
              <a:sym typeface="Times New Roman"/>
            </a:endParaRPr>
          </a:p>
        </p:txBody>
      </p:sp>
      <p:sp>
        <p:nvSpPr>
          <p:cNvPr id="242" name="Google Shape;242;p37"/>
          <p:cNvSpPr txBox="1"/>
          <p:nvPr>
            <p:ph idx="1" type="body"/>
          </p:nvPr>
        </p:nvSpPr>
        <p:spPr>
          <a:xfrm>
            <a:off x="217925" y="951000"/>
            <a:ext cx="2755800" cy="4192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u="sng">
                <a:solidFill>
                  <a:schemeClr val="lt1"/>
                </a:solidFill>
                <a:latin typeface="Times New Roman"/>
                <a:ea typeface="Times New Roman"/>
                <a:cs typeface="Times New Roman"/>
                <a:sym typeface="Times New Roman"/>
              </a:rPr>
              <a:t>PROBLEMAS DE SALUD MENTAL</a:t>
            </a:r>
            <a:endParaRPr u="sng">
              <a:solidFill>
                <a:schemeClr val="lt1"/>
              </a:solidFill>
              <a:latin typeface="Times New Roman"/>
              <a:ea typeface="Times New Roman"/>
              <a:cs typeface="Times New Roman"/>
              <a:sym typeface="Times New Roman"/>
            </a:endParaRPr>
          </a:p>
          <a:p>
            <a:pPr indent="-342900" lvl="0" marL="457200" rtl="0" algn="l">
              <a:spcBef>
                <a:spcPts val="1200"/>
              </a:spcBef>
              <a:spcAft>
                <a:spcPts val="0"/>
              </a:spcAft>
              <a:buClr>
                <a:schemeClr val="lt1"/>
              </a:buClr>
              <a:buSzPts val="1800"/>
              <a:buChar char="❖"/>
            </a:pPr>
            <a:r>
              <a:rPr lang="es">
                <a:solidFill>
                  <a:schemeClr val="lt1"/>
                </a:solidFill>
              </a:rPr>
              <a:t>enojo </a:t>
            </a:r>
            <a:endParaRPr>
              <a:solidFill>
                <a:schemeClr val="lt1"/>
              </a:solidFill>
            </a:endParaRPr>
          </a:p>
          <a:p>
            <a:pPr indent="-342900" lvl="0" marL="457200" rtl="0" algn="l">
              <a:spcBef>
                <a:spcPts val="0"/>
              </a:spcBef>
              <a:spcAft>
                <a:spcPts val="0"/>
              </a:spcAft>
              <a:buClr>
                <a:schemeClr val="lt1"/>
              </a:buClr>
              <a:buSzPts val="1800"/>
              <a:buChar char="❖"/>
            </a:pPr>
            <a:r>
              <a:rPr lang="es">
                <a:solidFill>
                  <a:schemeClr val="lt1"/>
                </a:solidFill>
              </a:rPr>
              <a:t>frustración</a:t>
            </a:r>
            <a:endParaRPr>
              <a:solidFill>
                <a:schemeClr val="lt1"/>
              </a:solidFill>
            </a:endParaRPr>
          </a:p>
          <a:p>
            <a:pPr indent="-342900" lvl="0" marL="457200" rtl="0" algn="l">
              <a:spcBef>
                <a:spcPts val="0"/>
              </a:spcBef>
              <a:spcAft>
                <a:spcPts val="0"/>
              </a:spcAft>
              <a:buClr>
                <a:schemeClr val="lt1"/>
              </a:buClr>
              <a:buSzPts val="1800"/>
              <a:buChar char="❖"/>
            </a:pPr>
            <a:r>
              <a:rPr lang="es">
                <a:solidFill>
                  <a:schemeClr val="lt1"/>
                </a:solidFill>
              </a:rPr>
              <a:t>ansiedad </a:t>
            </a:r>
            <a:r>
              <a:rPr lang="es">
                <a:solidFill>
                  <a:schemeClr val="lt1"/>
                </a:solidFill>
              </a:rPr>
              <a:t> </a:t>
            </a:r>
            <a:endParaRPr>
              <a:solidFill>
                <a:schemeClr val="lt1"/>
              </a:solidFill>
            </a:endParaRPr>
          </a:p>
        </p:txBody>
      </p:sp>
      <p:sp>
        <p:nvSpPr>
          <p:cNvPr id="243" name="Google Shape;243;p37"/>
          <p:cNvSpPr txBox="1"/>
          <p:nvPr>
            <p:ph idx="1" type="body"/>
          </p:nvPr>
        </p:nvSpPr>
        <p:spPr>
          <a:xfrm>
            <a:off x="3147225" y="951000"/>
            <a:ext cx="2755800" cy="4192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u="sng">
                <a:solidFill>
                  <a:schemeClr val="lt1"/>
                </a:solidFill>
                <a:latin typeface="Times New Roman"/>
                <a:ea typeface="Times New Roman"/>
                <a:cs typeface="Times New Roman"/>
                <a:sym typeface="Times New Roman"/>
              </a:rPr>
              <a:t>RESPONSABILIDADES FAMILIARES</a:t>
            </a:r>
            <a:endParaRPr u="sng">
              <a:solidFill>
                <a:schemeClr val="lt1"/>
              </a:solidFill>
              <a:latin typeface="Times New Roman"/>
              <a:ea typeface="Times New Roman"/>
              <a:cs typeface="Times New Roman"/>
              <a:sym typeface="Times New Roman"/>
            </a:endParaRPr>
          </a:p>
          <a:p>
            <a:pPr indent="-342900" lvl="0" marL="457200" rtl="0" algn="l">
              <a:spcBef>
                <a:spcPts val="1200"/>
              </a:spcBef>
              <a:spcAft>
                <a:spcPts val="0"/>
              </a:spcAft>
              <a:buClr>
                <a:schemeClr val="lt1"/>
              </a:buClr>
              <a:buSzPts val="1800"/>
              <a:buFont typeface="Times New Roman"/>
              <a:buChar char="❖"/>
            </a:pPr>
            <a:r>
              <a:rPr lang="es" u="sng">
                <a:solidFill>
                  <a:schemeClr val="lt1"/>
                </a:solidFill>
                <a:latin typeface="Times New Roman"/>
                <a:ea typeface="Times New Roman"/>
                <a:cs typeface="Times New Roman"/>
                <a:sym typeface="Times New Roman"/>
              </a:rPr>
              <a:t>enojo </a:t>
            </a:r>
            <a:endParaRPr u="sng">
              <a:solidFill>
                <a:schemeClr val="lt1"/>
              </a:solidFill>
              <a:latin typeface="Times New Roman"/>
              <a:ea typeface="Times New Roman"/>
              <a:cs typeface="Times New Roman"/>
              <a:sym typeface="Times New Roman"/>
            </a:endParaRPr>
          </a:p>
          <a:p>
            <a:pPr indent="-342900" lvl="0" marL="457200" rtl="0" algn="l">
              <a:spcBef>
                <a:spcPts val="0"/>
              </a:spcBef>
              <a:spcAft>
                <a:spcPts val="0"/>
              </a:spcAft>
              <a:buClr>
                <a:schemeClr val="lt1"/>
              </a:buClr>
              <a:buSzPts val="1800"/>
              <a:buFont typeface="Times New Roman"/>
              <a:buChar char="❖"/>
            </a:pPr>
            <a:r>
              <a:rPr lang="es" u="sng">
                <a:solidFill>
                  <a:schemeClr val="lt1"/>
                </a:solidFill>
                <a:latin typeface="Times New Roman"/>
                <a:ea typeface="Times New Roman"/>
                <a:cs typeface="Times New Roman"/>
                <a:sym typeface="Times New Roman"/>
              </a:rPr>
              <a:t>tristeza </a:t>
            </a:r>
            <a:endParaRPr u="sng">
              <a:solidFill>
                <a:schemeClr val="lt1"/>
              </a:solidFill>
              <a:latin typeface="Times New Roman"/>
              <a:ea typeface="Times New Roman"/>
              <a:cs typeface="Times New Roman"/>
              <a:sym typeface="Times New Roman"/>
            </a:endParaRPr>
          </a:p>
          <a:p>
            <a:pPr indent="-342900" lvl="0" marL="457200" rtl="0" algn="l">
              <a:spcBef>
                <a:spcPts val="0"/>
              </a:spcBef>
              <a:spcAft>
                <a:spcPts val="0"/>
              </a:spcAft>
              <a:buClr>
                <a:schemeClr val="lt1"/>
              </a:buClr>
              <a:buSzPts val="1800"/>
              <a:buFont typeface="Times New Roman"/>
              <a:buChar char="❖"/>
            </a:pPr>
            <a:r>
              <a:rPr lang="es" u="sng">
                <a:solidFill>
                  <a:schemeClr val="lt1"/>
                </a:solidFill>
                <a:latin typeface="Times New Roman"/>
                <a:ea typeface="Times New Roman"/>
                <a:cs typeface="Times New Roman"/>
                <a:sym typeface="Times New Roman"/>
              </a:rPr>
              <a:t>sentimiento de culpa </a:t>
            </a:r>
            <a:endParaRPr u="sng">
              <a:solidFill>
                <a:schemeClr val="lt1"/>
              </a:solidFill>
              <a:latin typeface="Times New Roman"/>
              <a:ea typeface="Times New Roman"/>
              <a:cs typeface="Times New Roman"/>
              <a:sym typeface="Times New Roman"/>
            </a:endParaRPr>
          </a:p>
        </p:txBody>
      </p:sp>
      <p:sp>
        <p:nvSpPr>
          <p:cNvPr id="244" name="Google Shape;244;p37"/>
          <p:cNvSpPr txBox="1"/>
          <p:nvPr>
            <p:ph idx="1" type="body"/>
          </p:nvPr>
        </p:nvSpPr>
        <p:spPr>
          <a:xfrm>
            <a:off x="6076525" y="857250"/>
            <a:ext cx="2755800" cy="4192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u="sng">
                <a:solidFill>
                  <a:schemeClr val="lt1"/>
                </a:solidFill>
                <a:latin typeface="Times New Roman"/>
                <a:ea typeface="Times New Roman"/>
                <a:cs typeface="Times New Roman"/>
                <a:sym typeface="Times New Roman"/>
              </a:rPr>
              <a:t>RESPONSABILIDADES LABORALES</a:t>
            </a:r>
            <a:endParaRPr u="sng">
              <a:solidFill>
                <a:schemeClr val="lt1"/>
              </a:solidFill>
              <a:latin typeface="Times New Roman"/>
              <a:ea typeface="Times New Roman"/>
              <a:cs typeface="Times New Roman"/>
              <a:sym typeface="Times New Roman"/>
            </a:endParaRPr>
          </a:p>
          <a:p>
            <a:pPr indent="-342900" lvl="0" marL="457200" rtl="0" algn="l">
              <a:spcBef>
                <a:spcPts val="1200"/>
              </a:spcBef>
              <a:spcAft>
                <a:spcPts val="0"/>
              </a:spcAft>
              <a:buClr>
                <a:schemeClr val="lt1"/>
              </a:buClr>
              <a:buSzPts val="1800"/>
              <a:buFont typeface="Times New Roman"/>
              <a:buChar char="❖"/>
            </a:pPr>
            <a:r>
              <a:rPr lang="es" u="sng">
                <a:solidFill>
                  <a:schemeClr val="lt1"/>
                </a:solidFill>
                <a:latin typeface="Times New Roman"/>
                <a:ea typeface="Times New Roman"/>
                <a:cs typeface="Times New Roman"/>
                <a:sym typeface="Times New Roman"/>
              </a:rPr>
              <a:t>presión</a:t>
            </a:r>
            <a:r>
              <a:rPr lang="es" u="sng">
                <a:solidFill>
                  <a:schemeClr val="lt1"/>
                </a:solidFill>
                <a:latin typeface="Times New Roman"/>
                <a:ea typeface="Times New Roman"/>
                <a:cs typeface="Times New Roman"/>
                <a:sym typeface="Times New Roman"/>
              </a:rPr>
              <a:t> </a:t>
            </a:r>
            <a:endParaRPr u="sng">
              <a:solidFill>
                <a:schemeClr val="lt1"/>
              </a:solidFill>
              <a:latin typeface="Times New Roman"/>
              <a:ea typeface="Times New Roman"/>
              <a:cs typeface="Times New Roman"/>
              <a:sym typeface="Times New Roman"/>
            </a:endParaRPr>
          </a:p>
          <a:p>
            <a:pPr indent="-342900" lvl="0" marL="457200" rtl="0" algn="l">
              <a:spcBef>
                <a:spcPts val="0"/>
              </a:spcBef>
              <a:spcAft>
                <a:spcPts val="0"/>
              </a:spcAft>
              <a:buClr>
                <a:schemeClr val="lt1"/>
              </a:buClr>
              <a:buSzPts val="1800"/>
              <a:buFont typeface="Times New Roman"/>
              <a:buChar char="❖"/>
            </a:pPr>
            <a:r>
              <a:t/>
            </a:r>
            <a:endParaRPr u="sng">
              <a:solidFill>
                <a:schemeClr val="lt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248" name="Shape 248"/>
        <p:cNvGrpSpPr/>
        <p:nvPr/>
      </p:nvGrpSpPr>
      <p:grpSpPr>
        <a:xfrm>
          <a:off x="0" y="0"/>
          <a:ext cx="0" cy="0"/>
          <a:chOff x="0" y="0"/>
          <a:chExt cx="0" cy="0"/>
        </a:xfrm>
      </p:grpSpPr>
      <p:sp>
        <p:nvSpPr>
          <p:cNvPr id="249" name="Google Shape;249;p38"/>
          <p:cNvSpPr txBox="1"/>
          <p:nvPr>
            <p:ph type="title"/>
          </p:nvPr>
        </p:nvSpPr>
        <p:spPr>
          <a:xfrm>
            <a:off x="311700" y="292850"/>
            <a:ext cx="8520600" cy="126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7030A0"/>
              </a:buClr>
              <a:buSzPts val="7300"/>
              <a:buFont typeface="Arial"/>
              <a:buNone/>
            </a:pPr>
            <a:r>
              <a:rPr b="0" lang="es" sz="2400">
                <a:solidFill>
                  <a:schemeClr val="lt1"/>
                </a:solidFill>
                <a:latin typeface="Times New Roman"/>
                <a:ea typeface="Times New Roman"/>
                <a:cs typeface="Times New Roman"/>
                <a:sym typeface="Times New Roman"/>
              </a:rPr>
              <a:t>Aprendiendo juntas.</a:t>
            </a:r>
            <a:endParaRPr b="0" sz="2400">
              <a:solidFill>
                <a:schemeClr val="lt1"/>
              </a:solidFill>
              <a:latin typeface="Times New Roman"/>
              <a:ea typeface="Times New Roman"/>
              <a:cs typeface="Times New Roman"/>
              <a:sym typeface="Times New Roman"/>
            </a:endParaRPr>
          </a:p>
          <a:p>
            <a:pPr indent="0" lvl="0" marL="0" rtl="0" algn="ctr">
              <a:spcBef>
                <a:spcPts val="0"/>
              </a:spcBef>
              <a:spcAft>
                <a:spcPts val="0"/>
              </a:spcAft>
              <a:buClr>
                <a:srgbClr val="7030A0"/>
              </a:buClr>
              <a:buSzPts val="7300"/>
              <a:buFont typeface="Arial"/>
              <a:buNone/>
            </a:pPr>
            <a:r>
              <a:rPr b="0" lang="es" sz="2400">
                <a:solidFill>
                  <a:schemeClr val="lt1"/>
                </a:solidFill>
                <a:latin typeface="Times New Roman"/>
                <a:ea typeface="Times New Roman"/>
                <a:cs typeface="Times New Roman"/>
                <a:sym typeface="Times New Roman"/>
              </a:rPr>
              <a:t> Soluciones, opiniones, consejos, palabras de aliento, ¿qué propones?  o ¿qué sabes sobre el tema?... etc </a:t>
            </a:r>
            <a:endParaRPr b="0"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288">
              <a:latin typeface="Times New Roman"/>
              <a:ea typeface="Times New Roman"/>
              <a:cs typeface="Times New Roman"/>
              <a:sym typeface="Times New Roman"/>
            </a:endParaRPr>
          </a:p>
        </p:txBody>
      </p:sp>
      <p:sp>
        <p:nvSpPr>
          <p:cNvPr id="250" name="Google Shape;250;p38"/>
          <p:cNvSpPr txBox="1"/>
          <p:nvPr>
            <p:ph idx="1" type="body"/>
          </p:nvPr>
        </p:nvSpPr>
        <p:spPr>
          <a:xfrm>
            <a:off x="472425" y="1553750"/>
            <a:ext cx="8520600" cy="334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tener </a:t>
            </a:r>
            <a:r>
              <a:rPr lang="es">
                <a:solidFill>
                  <a:schemeClr val="accent1"/>
                </a:solidFill>
                <a:latin typeface="Times New Roman"/>
                <a:ea typeface="Times New Roman"/>
                <a:cs typeface="Times New Roman"/>
                <a:sym typeface="Times New Roman"/>
              </a:rPr>
              <a:t>aceptación</a:t>
            </a:r>
            <a:r>
              <a:rPr lang="es">
                <a:solidFill>
                  <a:schemeClr val="accent1"/>
                </a:solidFill>
                <a:latin typeface="Times New Roman"/>
                <a:ea typeface="Times New Roman"/>
                <a:cs typeface="Times New Roman"/>
                <a:sym typeface="Times New Roman"/>
              </a:rPr>
              <a:t> de lo que uno no controla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tomar tiempo para uno misma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lo espiritual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salir a caminar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platicarlo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buscar ayuda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poner </a:t>
            </a:r>
            <a:r>
              <a:rPr lang="es">
                <a:solidFill>
                  <a:schemeClr val="accent1"/>
                </a:solidFill>
                <a:latin typeface="Times New Roman"/>
                <a:ea typeface="Times New Roman"/>
                <a:cs typeface="Times New Roman"/>
                <a:sym typeface="Times New Roman"/>
              </a:rPr>
              <a:t>límites</a:t>
            </a:r>
            <a:r>
              <a:rPr lang="es">
                <a:solidFill>
                  <a:schemeClr val="accent1"/>
                </a:solidFill>
                <a:latin typeface="Times New Roman"/>
                <a:ea typeface="Times New Roman"/>
                <a:cs typeface="Times New Roman"/>
                <a:sym typeface="Times New Roman"/>
              </a:rPr>
              <a:t>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t/>
            </a:r>
            <a:endParaRPr>
              <a:solidFill>
                <a:schemeClr val="accent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254" name="Shape 254"/>
        <p:cNvGrpSpPr/>
        <p:nvPr/>
      </p:nvGrpSpPr>
      <p:grpSpPr>
        <a:xfrm>
          <a:off x="0" y="0"/>
          <a:ext cx="0" cy="0"/>
          <a:chOff x="0" y="0"/>
          <a:chExt cx="0" cy="0"/>
        </a:xfrm>
      </p:grpSpPr>
      <p:sp>
        <p:nvSpPr>
          <p:cNvPr id="255" name="Google Shape;255;p39"/>
          <p:cNvSpPr txBox="1"/>
          <p:nvPr>
            <p:ph type="title"/>
          </p:nvPr>
        </p:nvSpPr>
        <p:spPr>
          <a:xfrm>
            <a:off x="303000" y="0"/>
            <a:ext cx="8520600" cy="83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s" sz="2400">
                <a:solidFill>
                  <a:schemeClr val="lt1"/>
                </a:solidFill>
                <a:latin typeface="Times New Roman"/>
                <a:ea typeface="Times New Roman"/>
                <a:cs typeface="Times New Roman"/>
                <a:sym typeface="Times New Roman"/>
              </a:rPr>
              <a:t>A donde acudir para tratar, trastornos mentales o problemas de salud mental</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SzPts val="990"/>
              <a:buNone/>
            </a:pPr>
            <a:r>
              <a:t/>
            </a:r>
            <a:endParaRPr sz="2400" u="sng">
              <a:solidFill>
                <a:schemeClr val="lt1"/>
              </a:solidFill>
              <a:latin typeface="Times New Roman"/>
              <a:ea typeface="Times New Roman"/>
              <a:cs typeface="Times New Roman"/>
              <a:sym typeface="Times New Roman"/>
            </a:endParaRPr>
          </a:p>
        </p:txBody>
      </p:sp>
      <p:sp>
        <p:nvSpPr>
          <p:cNvPr id="256" name="Google Shape;256;p39"/>
          <p:cNvSpPr txBox="1"/>
          <p:nvPr>
            <p:ph idx="1" type="body"/>
          </p:nvPr>
        </p:nvSpPr>
        <p:spPr>
          <a:xfrm>
            <a:off x="84900" y="834900"/>
            <a:ext cx="8956800" cy="4173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es" sz="1900">
                <a:solidFill>
                  <a:schemeClr val="lt1"/>
                </a:solidFill>
                <a:latin typeface="Times New Roman"/>
                <a:ea typeface="Times New Roman"/>
                <a:cs typeface="Times New Roman"/>
                <a:sym typeface="Times New Roman"/>
              </a:rPr>
              <a:t>Centros de Salud </a:t>
            </a:r>
            <a:endParaRPr b="1" sz="1900">
              <a:solidFill>
                <a:schemeClr val="lt1"/>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s" sz="2100">
                <a:solidFill>
                  <a:srgbClr val="000000"/>
                </a:solidFill>
                <a:latin typeface="Times New Roman"/>
                <a:ea typeface="Times New Roman"/>
                <a:cs typeface="Times New Roman"/>
                <a:sym typeface="Times New Roman"/>
              </a:rPr>
              <a:t>También en los centros de Salud, llamados de atención primaria o servicios básicos, ofrecen una atención integral que incluye entre sus funciones, la promoción de la salud y de prevención de enfermedades, siempre desde un ámbito más cercano al lugar de residencia de la población a la que atienden.</a:t>
            </a:r>
            <a:endParaRPr b="1" sz="1900">
              <a:solidFill>
                <a:schemeClr val="lt1"/>
              </a:solidFill>
              <a:latin typeface="Times New Roman"/>
              <a:ea typeface="Times New Roman"/>
              <a:cs typeface="Times New Roman"/>
              <a:sym typeface="Times New Roman"/>
            </a:endParaRPr>
          </a:p>
          <a:p>
            <a:pPr indent="0" lvl="0" marL="0" rtl="0" algn="l">
              <a:spcBef>
                <a:spcPts val="1200"/>
              </a:spcBef>
              <a:spcAft>
                <a:spcPts val="0"/>
              </a:spcAft>
              <a:buNone/>
            </a:pPr>
            <a:r>
              <a:rPr b="1" lang="es" sz="1600">
                <a:solidFill>
                  <a:schemeClr val="lt1"/>
                </a:solidFill>
                <a:latin typeface="Times New Roman"/>
                <a:ea typeface="Times New Roman"/>
                <a:cs typeface="Times New Roman"/>
                <a:sym typeface="Times New Roman"/>
              </a:rPr>
              <a:t>Ciudad de </a:t>
            </a:r>
            <a:r>
              <a:rPr b="1" lang="es" sz="1600">
                <a:solidFill>
                  <a:schemeClr val="lt1"/>
                </a:solidFill>
                <a:latin typeface="Times New Roman"/>
                <a:ea typeface="Times New Roman"/>
                <a:cs typeface="Times New Roman"/>
                <a:sym typeface="Times New Roman"/>
              </a:rPr>
              <a:t>México</a:t>
            </a:r>
            <a:r>
              <a:rPr b="1" lang="es" sz="1600">
                <a:solidFill>
                  <a:schemeClr val="lt1"/>
                </a:solidFill>
                <a:latin typeface="Times New Roman"/>
                <a:ea typeface="Times New Roman"/>
                <a:cs typeface="Times New Roman"/>
                <a:sym typeface="Times New Roman"/>
              </a:rPr>
              <a:t> </a:t>
            </a:r>
            <a:endParaRPr b="1" sz="1600">
              <a:solidFill>
                <a:schemeClr val="lt1"/>
              </a:solidFill>
              <a:latin typeface="Times New Roman"/>
              <a:ea typeface="Times New Roman"/>
              <a:cs typeface="Times New Roman"/>
              <a:sym typeface="Times New Roman"/>
            </a:endParaRPr>
          </a:p>
          <a:p>
            <a:pPr indent="-323850" lvl="0" marL="457200" rtl="0" algn="l">
              <a:spcBef>
                <a:spcPts val="1200"/>
              </a:spcBef>
              <a:spcAft>
                <a:spcPts val="0"/>
              </a:spcAft>
              <a:buClr>
                <a:schemeClr val="accent1"/>
              </a:buClr>
              <a:buSzPts val="1500"/>
              <a:buFont typeface="Times New Roman"/>
              <a:buChar char="❖"/>
            </a:pPr>
            <a:r>
              <a:rPr b="1" lang="es" sz="1500">
                <a:solidFill>
                  <a:schemeClr val="accent1"/>
                </a:solidFill>
                <a:latin typeface="Times New Roman"/>
                <a:ea typeface="Times New Roman"/>
                <a:cs typeface="Times New Roman"/>
                <a:sym typeface="Times New Roman"/>
              </a:rPr>
              <a:t>HOSPITAL Psiquiatrico "DR. SAMUEL RAMÍREZ MORENO" Tláhuac Santa Catarina Km 5.5 Autopista México-Puebla, No. ND KM.5.5 55-5860-1530 / 55-5860-4439 cesar.banuelos@salud.gob.mx</a:t>
            </a:r>
            <a:endParaRPr b="1" sz="15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900">
              <a:solidFill>
                <a:schemeClr val="accent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260" name="Shape 260"/>
        <p:cNvGrpSpPr/>
        <p:nvPr/>
      </p:nvGrpSpPr>
      <p:grpSpPr>
        <a:xfrm>
          <a:off x="0" y="0"/>
          <a:ext cx="0" cy="0"/>
          <a:chOff x="0" y="0"/>
          <a:chExt cx="0" cy="0"/>
        </a:xfrm>
      </p:grpSpPr>
      <p:sp>
        <p:nvSpPr>
          <p:cNvPr id="261" name="Google Shape;261;p40"/>
          <p:cNvSpPr txBox="1"/>
          <p:nvPr>
            <p:ph idx="1" type="body"/>
          </p:nvPr>
        </p:nvSpPr>
        <p:spPr>
          <a:xfrm>
            <a:off x="311700" y="120550"/>
            <a:ext cx="8520600" cy="37116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None/>
            </a:pPr>
            <a:r>
              <a:rPr b="1" lang="es" sz="2550">
                <a:solidFill>
                  <a:schemeClr val="lt1"/>
                </a:solidFill>
                <a:latin typeface="Times New Roman"/>
                <a:ea typeface="Times New Roman"/>
                <a:cs typeface="Times New Roman"/>
                <a:sym typeface="Times New Roman"/>
              </a:rPr>
              <a:t> </a:t>
            </a:r>
            <a:endParaRPr b="1" sz="2550">
              <a:solidFill>
                <a:schemeClr val="lt1"/>
              </a:solidFill>
              <a:latin typeface="Times New Roman"/>
              <a:ea typeface="Times New Roman"/>
              <a:cs typeface="Times New Roman"/>
              <a:sym typeface="Times New Roman"/>
            </a:endParaRPr>
          </a:p>
          <a:p>
            <a:pPr indent="0" lvl="0" marL="0" rtl="0" algn="l">
              <a:spcBef>
                <a:spcPts val="1200"/>
              </a:spcBef>
              <a:spcAft>
                <a:spcPts val="0"/>
              </a:spcAft>
              <a:buNone/>
            </a:pPr>
            <a:r>
              <a:rPr b="1" lang="es" sz="1900">
                <a:solidFill>
                  <a:schemeClr val="lt1"/>
                </a:solidFill>
                <a:latin typeface="Times New Roman"/>
                <a:ea typeface="Times New Roman"/>
                <a:cs typeface="Times New Roman"/>
                <a:sym typeface="Times New Roman"/>
              </a:rPr>
              <a:t>Estado De México</a:t>
            </a:r>
            <a:endParaRPr b="1" sz="1900">
              <a:solidFill>
                <a:schemeClr val="lt1"/>
              </a:solidFill>
              <a:latin typeface="Times New Roman"/>
              <a:ea typeface="Times New Roman"/>
              <a:cs typeface="Times New Roman"/>
              <a:sym typeface="Times New Roman"/>
            </a:endParaRPr>
          </a:p>
          <a:p>
            <a:pPr indent="-340201" lvl="0" marL="457200" rtl="0" algn="l">
              <a:spcBef>
                <a:spcPts val="1200"/>
              </a:spcBef>
              <a:spcAft>
                <a:spcPts val="0"/>
              </a:spcAft>
              <a:buClr>
                <a:schemeClr val="accent1"/>
              </a:buClr>
              <a:buSzPct val="100000"/>
              <a:buFont typeface="Times New Roman"/>
              <a:buChar char="❖"/>
            </a:pPr>
            <a:r>
              <a:rPr b="1" lang="es" sz="1900">
                <a:solidFill>
                  <a:schemeClr val="accent1"/>
                </a:solidFill>
                <a:latin typeface="Times New Roman"/>
                <a:ea typeface="Times New Roman"/>
                <a:cs typeface="Times New Roman"/>
                <a:sym typeface="Times New Roman"/>
              </a:rPr>
              <a:t>Hospital Psiquiatrico Granja La Salud Tlazolteotl Ixtapaluca Zoquiapan Carr. Fed. México Puebla K, 33.5 55-5972-0028 Ext 9201 granjalasalud@yahoo.com</a:t>
            </a:r>
            <a:endParaRPr b="1" sz="2550">
              <a:solidFill>
                <a:schemeClr val="lt1"/>
              </a:solidFill>
              <a:latin typeface="Times New Roman"/>
              <a:ea typeface="Times New Roman"/>
              <a:cs typeface="Times New Roman"/>
              <a:sym typeface="Times New Roman"/>
            </a:endParaRPr>
          </a:p>
          <a:p>
            <a:pPr indent="0" lvl="0" marL="0" rtl="0" algn="l">
              <a:spcBef>
                <a:spcPts val="1200"/>
              </a:spcBef>
              <a:spcAft>
                <a:spcPts val="0"/>
              </a:spcAft>
              <a:buNone/>
            </a:pPr>
            <a:r>
              <a:t/>
            </a:r>
            <a:endParaRPr b="1" sz="2550">
              <a:solidFill>
                <a:schemeClr val="lt1"/>
              </a:solidFill>
              <a:latin typeface="Times New Roman"/>
              <a:ea typeface="Times New Roman"/>
              <a:cs typeface="Times New Roman"/>
              <a:sym typeface="Times New Roman"/>
            </a:endParaRPr>
          </a:p>
          <a:p>
            <a:pPr indent="-340201" lvl="0" marL="457200" rtl="0" algn="l">
              <a:spcBef>
                <a:spcPts val="1200"/>
              </a:spcBef>
              <a:spcAft>
                <a:spcPts val="0"/>
              </a:spcAft>
              <a:buClr>
                <a:schemeClr val="accent1"/>
              </a:buClr>
              <a:buSzPct val="100000"/>
              <a:buFont typeface="Times New Roman"/>
              <a:buChar char="❖"/>
            </a:pPr>
            <a:r>
              <a:rPr b="1" lang="es" sz="1900">
                <a:solidFill>
                  <a:schemeClr val="accent1"/>
                </a:solidFill>
                <a:latin typeface="Times New Roman"/>
                <a:ea typeface="Times New Roman"/>
                <a:cs typeface="Times New Roman"/>
                <a:sym typeface="Times New Roman"/>
              </a:rPr>
              <a:t>Hospital Psiquiatrico Granja La Salud Tlazolteotl Ixtapaluca Zoquiapan Carr. Fed. México Puebla K, 33.5 55-5972-0028 Ext 9201 granjalasalud@yahoo.com</a:t>
            </a:r>
            <a:endParaRPr sz="2200">
              <a:solidFill>
                <a:srgbClr val="000000"/>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t/>
            </a:r>
            <a:endParaRPr sz="220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p:txBody>
      </p:sp>
      <p:pic>
        <p:nvPicPr>
          <p:cNvPr id="262" name="Google Shape;262;p40"/>
          <p:cNvPicPr preferRelativeResize="0"/>
          <p:nvPr/>
        </p:nvPicPr>
        <p:blipFill>
          <a:blip r:embed="rId3">
            <a:alphaModFix/>
          </a:blip>
          <a:stretch>
            <a:fillRect/>
          </a:stretch>
        </p:blipFill>
        <p:spPr>
          <a:xfrm>
            <a:off x="465000" y="2922450"/>
            <a:ext cx="3451049" cy="2162600"/>
          </a:xfrm>
          <a:prstGeom prst="rect">
            <a:avLst/>
          </a:prstGeom>
          <a:noFill/>
          <a:ln>
            <a:noFill/>
          </a:ln>
        </p:spPr>
      </p:pic>
      <p:pic>
        <p:nvPicPr>
          <p:cNvPr id="263" name="Google Shape;263;p40"/>
          <p:cNvPicPr preferRelativeResize="0"/>
          <p:nvPr/>
        </p:nvPicPr>
        <p:blipFill>
          <a:blip r:embed="rId4">
            <a:alphaModFix/>
          </a:blip>
          <a:stretch>
            <a:fillRect/>
          </a:stretch>
        </p:blipFill>
        <p:spPr>
          <a:xfrm>
            <a:off x="4572000" y="2995350"/>
            <a:ext cx="3698525" cy="2016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67" name="Shape 267"/>
        <p:cNvGrpSpPr/>
        <p:nvPr/>
      </p:nvGrpSpPr>
      <p:grpSpPr>
        <a:xfrm>
          <a:off x="0" y="0"/>
          <a:ext cx="0" cy="0"/>
          <a:chOff x="0" y="0"/>
          <a:chExt cx="0" cy="0"/>
        </a:xfrm>
      </p:grpSpPr>
      <p:sp>
        <p:nvSpPr>
          <p:cNvPr id="268" name="Google Shape;268;p41"/>
          <p:cNvSpPr txBox="1"/>
          <p:nvPr/>
        </p:nvSpPr>
        <p:spPr>
          <a:xfrm>
            <a:off x="3232100" y="1863750"/>
            <a:ext cx="4711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3900">
                <a:solidFill>
                  <a:schemeClr val="accent1"/>
                </a:solidFill>
                <a:latin typeface="Times New Roman"/>
                <a:ea typeface="Times New Roman"/>
                <a:cs typeface="Times New Roman"/>
                <a:sym typeface="Times New Roman"/>
              </a:rPr>
              <a:t> Receso 5 min</a:t>
            </a:r>
            <a:r>
              <a:rPr lang="es" sz="2300">
                <a:solidFill>
                  <a:schemeClr val="dk2"/>
                </a:solidFill>
                <a:latin typeface="Source Code Pro"/>
                <a:ea typeface="Source Code Pro"/>
                <a:cs typeface="Source Code Pro"/>
                <a:sym typeface="Source Code Pro"/>
              </a:rPr>
              <a:t> </a:t>
            </a:r>
            <a:endParaRPr sz="2300">
              <a:solidFill>
                <a:schemeClr val="dk2"/>
              </a:solidFill>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73" name="Shape 73"/>
        <p:cNvGrpSpPr/>
        <p:nvPr/>
      </p:nvGrpSpPr>
      <p:grpSpPr>
        <a:xfrm>
          <a:off x="0" y="0"/>
          <a:ext cx="0" cy="0"/>
          <a:chOff x="0" y="0"/>
          <a:chExt cx="0" cy="0"/>
        </a:xfrm>
      </p:grpSpPr>
      <p:sp>
        <p:nvSpPr>
          <p:cNvPr id="74" name="Google Shape;74;p1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s" sz="2400">
                <a:solidFill>
                  <a:schemeClr val="lt1"/>
                </a:solidFill>
                <a:latin typeface="Times New Roman"/>
                <a:ea typeface="Times New Roman"/>
                <a:cs typeface="Times New Roman"/>
                <a:sym typeface="Times New Roman"/>
              </a:rPr>
              <a:t>Introducción</a:t>
            </a:r>
            <a:r>
              <a:rPr lang="es" sz="2400">
                <a:solidFill>
                  <a:schemeClr val="lt1"/>
                </a:solidFill>
                <a:latin typeface="Times New Roman"/>
                <a:ea typeface="Times New Roman"/>
                <a:cs typeface="Times New Roman"/>
                <a:sym typeface="Times New Roman"/>
              </a:rPr>
              <a:t> y T</a:t>
            </a:r>
            <a:r>
              <a:rPr lang="es" sz="2400">
                <a:solidFill>
                  <a:schemeClr val="lt1"/>
                </a:solidFill>
                <a:latin typeface="Times New Roman"/>
                <a:ea typeface="Times New Roman"/>
                <a:cs typeface="Times New Roman"/>
                <a:sym typeface="Times New Roman"/>
              </a:rPr>
              <a:t>emas</a:t>
            </a:r>
            <a:endParaRPr sz="2400">
              <a:solidFill>
                <a:schemeClr val="lt1"/>
              </a:solidFill>
              <a:latin typeface="Times New Roman"/>
              <a:ea typeface="Times New Roman"/>
              <a:cs typeface="Times New Roman"/>
              <a:sym typeface="Times New Roman"/>
            </a:endParaRPr>
          </a:p>
        </p:txBody>
      </p:sp>
      <p:sp>
        <p:nvSpPr>
          <p:cNvPr id="75" name="Google Shape;75;p15"/>
          <p:cNvSpPr txBox="1"/>
          <p:nvPr>
            <p:ph idx="1" type="body"/>
          </p:nvPr>
        </p:nvSpPr>
        <p:spPr>
          <a:xfrm>
            <a:off x="530875" y="819550"/>
            <a:ext cx="8520600" cy="36471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t>
            </a:r>
            <a:r>
              <a:rPr lang="es">
                <a:solidFill>
                  <a:schemeClr val="accent1"/>
                </a:solidFill>
                <a:latin typeface="Times New Roman"/>
                <a:ea typeface="Times New Roman"/>
                <a:cs typeface="Times New Roman"/>
                <a:sym typeface="Times New Roman"/>
              </a:rPr>
              <a:t>Qué</a:t>
            </a:r>
            <a:r>
              <a:rPr lang="es">
                <a:solidFill>
                  <a:schemeClr val="accent1"/>
                </a:solidFill>
                <a:latin typeface="Times New Roman"/>
                <a:ea typeface="Times New Roman"/>
                <a:cs typeface="Times New Roman"/>
                <a:sym typeface="Times New Roman"/>
              </a:rPr>
              <a:t> es salud?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t>
            </a:r>
            <a:r>
              <a:rPr lang="es">
                <a:solidFill>
                  <a:schemeClr val="accent1"/>
                </a:solidFill>
                <a:latin typeface="Times New Roman"/>
                <a:ea typeface="Times New Roman"/>
                <a:cs typeface="Times New Roman"/>
                <a:sym typeface="Times New Roman"/>
              </a:rPr>
              <a:t>Qué</a:t>
            </a:r>
            <a:r>
              <a:rPr lang="es">
                <a:solidFill>
                  <a:schemeClr val="accent1"/>
                </a:solidFill>
                <a:latin typeface="Times New Roman"/>
                <a:ea typeface="Times New Roman"/>
                <a:cs typeface="Times New Roman"/>
                <a:sym typeface="Times New Roman"/>
              </a:rPr>
              <a:t> es salud mental?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t>
            </a:r>
            <a:r>
              <a:rPr lang="es">
                <a:solidFill>
                  <a:schemeClr val="accent1"/>
                </a:solidFill>
                <a:latin typeface="Times New Roman"/>
                <a:ea typeface="Times New Roman"/>
                <a:cs typeface="Times New Roman"/>
                <a:sym typeface="Times New Roman"/>
              </a:rPr>
              <a:t>Qué</a:t>
            </a:r>
            <a:r>
              <a:rPr lang="es">
                <a:solidFill>
                  <a:schemeClr val="accent1"/>
                </a:solidFill>
                <a:latin typeface="Times New Roman"/>
                <a:ea typeface="Times New Roman"/>
                <a:cs typeface="Times New Roman"/>
                <a:sym typeface="Times New Roman"/>
              </a:rPr>
              <a:t> es lo que determina salud mental de las mujeres?</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Trastornos</a:t>
            </a:r>
            <a:r>
              <a:rPr lang="es">
                <a:solidFill>
                  <a:schemeClr val="accent1"/>
                </a:solidFill>
                <a:latin typeface="Times New Roman"/>
                <a:ea typeface="Times New Roman"/>
                <a:cs typeface="Times New Roman"/>
                <a:sym typeface="Times New Roman"/>
              </a:rPr>
              <a:t> mentales en mujeres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Procesos socio </a:t>
            </a:r>
            <a:r>
              <a:rPr lang="es">
                <a:solidFill>
                  <a:schemeClr val="accent1"/>
                </a:solidFill>
                <a:latin typeface="Times New Roman"/>
                <a:ea typeface="Times New Roman"/>
                <a:cs typeface="Times New Roman"/>
                <a:sym typeface="Times New Roman"/>
              </a:rPr>
              <a:t>histórico</a:t>
            </a:r>
            <a:r>
              <a:rPr lang="es">
                <a:solidFill>
                  <a:schemeClr val="accent1"/>
                </a:solidFill>
                <a:latin typeface="Times New Roman"/>
                <a:ea typeface="Times New Roman"/>
                <a:cs typeface="Times New Roman"/>
                <a:sym typeface="Times New Roman"/>
              </a:rPr>
              <a:t> de la mujer en el campo laboral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Derechos laborales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Impacto de la sobre carga de trabajo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Roles de </a:t>
            </a:r>
            <a:r>
              <a:rPr lang="es">
                <a:solidFill>
                  <a:schemeClr val="accent1"/>
                </a:solidFill>
                <a:latin typeface="Times New Roman"/>
                <a:ea typeface="Times New Roman"/>
                <a:cs typeface="Times New Roman"/>
                <a:sym typeface="Times New Roman"/>
              </a:rPr>
              <a:t>género</a:t>
            </a:r>
            <a:r>
              <a:rPr lang="es">
                <a:solidFill>
                  <a:schemeClr val="accent1"/>
                </a:solidFill>
                <a:latin typeface="Times New Roman"/>
                <a:ea typeface="Times New Roman"/>
                <a:cs typeface="Times New Roman"/>
                <a:sym typeface="Times New Roman"/>
              </a:rPr>
              <a:t> y Salud Mental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Promoción</a:t>
            </a:r>
            <a:r>
              <a:rPr lang="es">
                <a:solidFill>
                  <a:schemeClr val="accent1"/>
                </a:solidFill>
                <a:latin typeface="Times New Roman"/>
                <a:ea typeface="Times New Roman"/>
                <a:cs typeface="Times New Roman"/>
                <a:sym typeface="Times New Roman"/>
              </a:rPr>
              <a:t> de la Salud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Estrategias de afrontamiento </a:t>
            </a:r>
            <a:endParaRPr>
              <a:solidFill>
                <a:schemeClr val="accent1"/>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solidFill>
                <a:schemeClr val="accent1"/>
              </a:solidFill>
              <a:latin typeface="Times New Roman"/>
              <a:ea typeface="Times New Roman"/>
              <a:cs typeface="Times New Roman"/>
              <a:sym typeface="Times New Roman"/>
            </a:endParaRPr>
          </a:p>
        </p:txBody>
      </p:sp>
      <p:pic>
        <p:nvPicPr>
          <p:cNvPr id="76" name="Google Shape;76;p15"/>
          <p:cNvPicPr preferRelativeResize="0"/>
          <p:nvPr/>
        </p:nvPicPr>
        <p:blipFill>
          <a:blip r:embed="rId3">
            <a:alphaModFix/>
          </a:blip>
          <a:stretch>
            <a:fillRect/>
          </a:stretch>
        </p:blipFill>
        <p:spPr>
          <a:xfrm>
            <a:off x="6880325" y="3616525"/>
            <a:ext cx="1745750" cy="1148350"/>
          </a:xfrm>
          <a:prstGeom prst="rect">
            <a:avLst/>
          </a:prstGeom>
          <a:noFill/>
          <a:ln>
            <a:noFill/>
          </a:ln>
        </p:spPr>
      </p:pic>
      <p:pic>
        <p:nvPicPr>
          <p:cNvPr id="77" name="Google Shape;77;p15"/>
          <p:cNvPicPr preferRelativeResize="0"/>
          <p:nvPr/>
        </p:nvPicPr>
        <p:blipFill>
          <a:blip r:embed="rId4">
            <a:alphaModFix/>
          </a:blip>
          <a:stretch>
            <a:fillRect/>
          </a:stretch>
        </p:blipFill>
        <p:spPr>
          <a:xfrm>
            <a:off x="4500575" y="3146075"/>
            <a:ext cx="2379750" cy="1702749"/>
          </a:xfrm>
          <a:prstGeom prst="rect">
            <a:avLst/>
          </a:prstGeom>
          <a:noFill/>
          <a:ln>
            <a:noFill/>
          </a:ln>
        </p:spPr>
      </p:pic>
      <p:pic>
        <p:nvPicPr>
          <p:cNvPr id="78" name="Google Shape;78;p15"/>
          <p:cNvPicPr preferRelativeResize="0"/>
          <p:nvPr/>
        </p:nvPicPr>
        <p:blipFill>
          <a:blip r:embed="rId5">
            <a:alphaModFix/>
          </a:blip>
          <a:stretch>
            <a:fillRect/>
          </a:stretch>
        </p:blipFill>
        <p:spPr>
          <a:xfrm>
            <a:off x="6594275" y="1873450"/>
            <a:ext cx="2098775" cy="1743075"/>
          </a:xfrm>
          <a:prstGeom prst="rect">
            <a:avLst/>
          </a:prstGeom>
          <a:noFill/>
          <a:ln>
            <a:noFill/>
          </a:ln>
        </p:spPr>
      </p:pic>
      <p:pic>
        <p:nvPicPr>
          <p:cNvPr id="79" name="Google Shape;79;p15"/>
          <p:cNvPicPr preferRelativeResize="0"/>
          <p:nvPr/>
        </p:nvPicPr>
        <p:blipFill>
          <a:blip r:embed="rId6">
            <a:alphaModFix/>
          </a:blip>
          <a:stretch>
            <a:fillRect/>
          </a:stretch>
        </p:blipFill>
        <p:spPr>
          <a:xfrm>
            <a:off x="6214925" y="375050"/>
            <a:ext cx="2617375" cy="151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72" name="Shape 272"/>
        <p:cNvGrpSpPr/>
        <p:nvPr/>
      </p:nvGrpSpPr>
      <p:grpSpPr>
        <a:xfrm>
          <a:off x="0" y="0"/>
          <a:ext cx="0" cy="0"/>
          <a:chOff x="0" y="0"/>
          <a:chExt cx="0" cy="0"/>
        </a:xfrm>
      </p:grpSpPr>
      <p:sp>
        <p:nvSpPr>
          <p:cNvPr id="273" name="Google Shape;273;p4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just">
              <a:lnSpc>
                <a:spcPct val="150000"/>
              </a:lnSpc>
              <a:spcBef>
                <a:spcPts val="0"/>
              </a:spcBef>
              <a:spcAft>
                <a:spcPts val="0"/>
              </a:spcAft>
              <a:buNone/>
            </a:pPr>
            <a:r>
              <a:rPr lang="es" sz="2650">
                <a:solidFill>
                  <a:srgbClr val="000000"/>
                </a:solidFill>
                <a:latin typeface="Times New Roman"/>
                <a:ea typeface="Times New Roman"/>
                <a:cs typeface="Times New Roman"/>
                <a:sym typeface="Times New Roman"/>
              </a:rPr>
              <a:t>Procesos socio histórico de la mujer en el campo laboral </a:t>
            </a:r>
            <a:endParaRPr sz="265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74" name="Google Shape;274;p42"/>
          <p:cNvSpPr txBox="1"/>
          <p:nvPr>
            <p:ph idx="1" type="body"/>
          </p:nvPr>
        </p:nvSpPr>
        <p:spPr>
          <a:xfrm>
            <a:off x="174850" y="800225"/>
            <a:ext cx="8814900" cy="4260300"/>
          </a:xfrm>
          <a:prstGeom prst="rect">
            <a:avLst/>
          </a:prstGeom>
        </p:spPr>
        <p:txBody>
          <a:bodyPr anchorCtr="0" anchor="t" bIns="91425" lIns="91425" spcFirstLastPara="1" rIns="91425" wrap="square" tIns="91425">
            <a:normAutofit fontScale="92500" lnSpcReduction="20000"/>
          </a:bodyPr>
          <a:lstStyle/>
          <a:p>
            <a:pPr indent="0" lvl="0" marL="0" rtl="0" algn="just">
              <a:lnSpc>
                <a:spcPct val="150000"/>
              </a:lnSpc>
              <a:spcBef>
                <a:spcPts val="1200"/>
              </a:spcBef>
              <a:spcAft>
                <a:spcPts val="0"/>
              </a:spcAft>
              <a:buNone/>
            </a:pPr>
            <a:r>
              <a:rPr lang="es" sz="1900">
                <a:solidFill>
                  <a:srgbClr val="000000"/>
                </a:solidFill>
                <a:latin typeface="Times New Roman"/>
                <a:ea typeface="Times New Roman"/>
                <a:cs typeface="Times New Roman"/>
                <a:sym typeface="Times New Roman"/>
              </a:rPr>
              <a:t>La creciente participación de las mujeres en el ámbito laboral ha sido un fenómeno de gran importancia generando importantes transformaciones sociales y culturales. </a:t>
            </a:r>
            <a:endParaRPr sz="1900">
              <a:solidFill>
                <a:srgbClr val="000000"/>
              </a:solidFill>
              <a:latin typeface="Times New Roman"/>
              <a:ea typeface="Times New Roman"/>
              <a:cs typeface="Times New Roman"/>
              <a:sym typeface="Times New Roman"/>
            </a:endParaRPr>
          </a:p>
          <a:p>
            <a:pPr indent="0" lvl="0" marL="0" rtl="0" algn="just">
              <a:lnSpc>
                <a:spcPct val="150000"/>
              </a:lnSpc>
              <a:spcBef>
                <a:spcPts val="1200"/>
              </a:spcBef>
              <a:spcAft>
                <a:spcPts val="0"/>
              </a:spcAft>
              <a:buNone/>
            </a:pPr>
            <a:r>
              <a:rPr lang="es" sz="1900">
                <a:solidFill>
                  <a:srgbClr val="FF0000"/>
                </a:solidFill>
                <a:latin typeface="Times New Roman"/>
                <a:ea typeface="Times New Roman"/>
                <a:cs typeface="Times New Roman"/>
                <a:sym typeface="Times New Roman"/>
              </a:rPr>
              <a:t>En el período previo a la industrialización: </a:t>
            </a:r>
            <a:endParaRPr sz="1900">
              <a:solidFill>
                <a:srgbClr val="FF0000"/>
              </a:solidFill>
              <a:latin typeface="Times New Roman"/>
              <a:ea typeface="Times New Roman"/>
              <a:cs typeface="Times New Roman"/>
              <a:sym typeface="Times New Roman"/>
            </a:endParaRPr>
          </a:p>
          <a:p>
            <a:pPr indent="-340201" lvl="0" marL="457200" rtl="0" algn="just">
              <a:lnSpc>
                <a:spcPct val="150000"/>
              </a:lnSpc>
              <a:spcBef>
                <a:spcPts val="1200"/>
              </a:spcBef>
              <a:spcAft>
                <a:spcPts val="0"/>
              </a:spcAft>
              <a:buClr>
                <a:srgbClr val="000000"/>
              </a:buClr>
              <a:buSzPct val="100000"/>
              <a:buFont typeface="Times New Roman"/>
              <a:buChar char="❖"/>
            </a:pPr>
            <a:r>
              <a:rPr lang="es" sz="1900">
                <a:solidFill>
                  <a:srgbClr val="000000"/>
                </a:solidFill>
                <a:latin typeface="Times New Roman"/>
                <a:ea typeface="Times New Roman"/>
                <a:cs typeface="Times New Roman"/>
                <a:sym typeface="Times New Roman"/>
              </a:rPr>
              <a:t>Vendían bienes en los mercados </a:t>
            </a:r>
            <a:endParaRPr sz="1900">
              <a:solidFill>
                <a:srgbClr val="000000"/>
              </a:solidFill>
              <a:latin typeface="Times New Roman"/>
              <a:ea typeface="Times New Roman"/>
              <a:cs typeface="Times New Roman"/>
              <a:sym typeface="Times New Roman"/>
            </a:endParaRPr>
          </a:p>
          <a:p>
            <a:pPr indent="-340201" lvl="0" marL="457200" rtl="0" algn="just">
              <a:lnSpc>
                <a:spcPct val="150000"/>
              </a:lnSpc>
              <a:spcBef>
                <a:spcPts val="0"/>
              </a:spcBef>
              <a:spcAft>
                <a:spcPts val="0"/>
              </a:spcAft>
              <a:buClr>
                <a:srgbClr val="000000"/>
              </a:buClr>
              <a:buSzPct val="100000"/>
              <a:buFont typeface="Times New Roman"/>
              <a:buChar char="❖"/>
            </a:pPr>
            <a:r>
              <a:rPr lang="es" sz="1900">
                <a:solidFill>
                  <a:srgbClr val="000000"/>
                </a:solidFill>
                <a:latin typeface="Times New Roman"/>
                <a:ea typeface="Times New Roman"/>
                <a:cs typeface="Times New Roman"/>
                <a:sym typeface="Times New Roman"/>
              </a:rPr>
              <a:t>Se ganaban su dinero como pequeñas comerciantes y buhoneras</a:t>
            </a:r>
            <a:endParaRPr sz="1900">
              <a:solidFill>
                <a:srgbClr val="000000"/>
              </a:solidFill>
              <a:latin typeface="Times New Roman"/>
              <a:ea typeface="Times New Roman"/>
              <a:cs typeface="Times New Roman"/>
              <a:sym typeface="Times New Roman"/>
            </a:endParaRPr>
          </a:p>
          <a:p>
            <a:pPr indent="-340201" lvl="0" marL="457200" rtl="0" algn="just">
              <a:lnSpc>
                <a:spcPct val="150000"/>
              </a:lnSpc>
              <a:spcBef>
                <a:spcPts val="0"/>
              </a:spcBef>
              <a:spcAft>
                <a:spcPts val="0"/>
              </a:spcAft>
              <a:buClr>
                <a:srgbClr val="000000"/>
              </a:buClr>
              <a:buSzPct val="100000"/>
              <a:buFont typeface="Times New Roman"/>
              <a:buChar char="❖"/>
            </a:pPr>
            <a:r>
              <a:rPr lang="es" sz="1900">
                <a:solidFill>
                  <a:srgbClr val="000000"/>
                </a:solidFill>
                <a:latin typeface="Times New Roman"/>
                <a:ea typeface="Times New Roman"/>
                <a:cs typeface="Times New Roman"/>
                <a:sym typeface="Times New Roman"/>
              </a:rPr>
              <a:t> Se empleaban fuera de la casa como trabajadoras eventuales</a:t>
            </a:r>
            <a:endParaRPr sz="1900">
              <a:solidFill>
                <a:srgbClr val="000000"/>
              </a:solidFill>
              <a:latin typeface="Times New Roman"/>
              <a:ea typeface="Times New Roman"/>
              <a:cs typeface="Times New Roman"/>
              <a:sym typeface="Times New Roman"/>
            </a:endParaRPr>
          </a:p>
          <a:p>
            <a:pPr indent="-340201" lvl="0" marL="457200" rtl="0" algn="just">
              <a:lnSpc>
                <a:spcPct val="150000"/>
              </a:lnSpc>
              <a:spcBef>
                <a:spcPts val="0"/>
              </a:spcBef>
              <a:spcAft>
                <a:spcPts val="0"/>
              </a:spcAft>
              <a:buClr>
                <a:srgbClr val="000000"/>
              </a:buClr>
              <a:buSzPct val="100000"/>
              <a:buFont typeface="Times New Roman"/>
              <a:buChar char="❖"/>
            </a:pPr>
            <a:r>
              <a:rPr lang="es" sz="1900">
                <a:solidFill>
                  <a:srgbClr val="000000"/>
                </a:solidFill>
                <a:latin typeface="Times New Roman"/>
                <a:ea typeface="Times New Roman"/>
                <a:cs typeface="Times New Roman"/>
                <a:sym typeface="Times New Roman"/>
              </a:rPr>
              <a:t> Niñeras o lavanderas </a:t>
            </a:r>
            <a:endParaRPr sz="1900">
              <a:solidFill>
                <a:srgbClr val="000000"/>
              </a:solidFill>
              <a:latin typeface="Times New Roman"/>
              <a:ea typeface="Times New Roman"/>
              <a:cs typeface="Times New Roman"/>
              <a:sym typeface="Times New Roman"/>
            </a:endParaRPr>
          </a:p>
          <a:p>
            <a:pPr indent="-340201" lvl="0" marL="457200" rtl="0" algn="just">
              <a:lnSpc>
                <a:spcPct val="150000"/>
              </a:lnSpc>
              <a:spcBef>
                <a:spcPts val="0"/>
              </a:spcBef>
              <a:spcAft>
                <a:spcPts val="0"/>
              </a:spcAft>
              <a:buClr>
                <a:srgbClr val="000000"/>
              </a:buClr>
              <a:buSzPct val="100000"/>
              <a:buFont typeface="Times New Roman"/>
              <a:buChar char="❖"/>
            </a:pPr>
            <a:r>
              <a:rPr lang="es" sz="1900">
                <a:solidFill>
                  <a:srgbClr val="000000"/>
                </a:solidFill>
                <a:latin typeface="Times New Roman"/>
                <a:ea typeface="Times New Roman"/>
                <a:cs typeface="Times New Roman"/>
                <a:sym typeface="Times New Roman"/>
              </a:rPr>
              <a:t>Trabajaban en talleres de alfarería, de seda, de encaje, de confección de ropa, de productos de metal, quincallería, paño tejido o percal estampado. </a:t>
            </a:r>
            <a:endParaRPr sz="1900">
              <a:solidFill>
                <a:srgbClr val="000000"/>
              </a:solidFill>
              <a:latin typeface="Times New Roman"/>
              <a:ea typeface="Times New Roman"/>
              <a:cs typeface="Times New Roman"/>
              <a:sym typeface="Times New Roman"/>
            </a:endParaRPr>
          </a:p>
          <a:p>
            <a:pPr indent="457200" lvl="0" marL="0" rtl="0" algn="just">
              <a:lnSpc>
                <a:spcPct val="150000"/>
              </a:lnSpc>
              <a:spcBef>
                <a:spcPts val="1200"/>
              </a:spcBef>
              <a:spcAft>
                <a:spcPts val="1200"/>
              </a:spcAft>
              <a:buNone/>
            </a:pPr>
            <a:r>
              <a:t/>
            </a:r>
            <a:endParaRPr sz="1900">
              <a:solidFill>
                <a:srgbClr val="000000"/>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78" name="Shape 278"/>
        <p:cNvGrpSpPr/>
        <p:nvPr/>
      </p:nvGrpSpPr>
      <p:grpSpPr>
        <a:xfrm>
          <a:off x="0" y="0"/>
          <a:ext cx="0" cy="0"/>
          <a:chOff x="0" y="0"/>
          <a:chExt cx="0" cy="0"/>
        </a:xfrm>
      </p:grpSpPr>
      <p:sp>
        <p:nvSpPr>
          <p:cNvPr id="279" name="Google Shape;279;p43"/>
          <p:cNvSpPr txBox="1"/>
          <p:nvPr>
            <p:ph idx="1" type="body"/>
          </p:nvPr>
        </p:nvSpPr>
        <p:spPr>
          <a:xfrm>
            <a:off x="122900" y="194100"/>
            <a:ext cx="8866800" cy="48492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0"/>
              </a:spcAft>
              <a:buNone/>
            </a:pPr>
            <a:r>
              <a:t/>
            </a:r>
            <a:endParaRPr sz="2400">
              <a:solidFill>
                <a:srgbClr val="000000"/>
              </a:solidFill>
              <a:latin typeface="Times New Roman"/>
              <a:ea typeface="Times New Roman"/>
              <a:cs typeface="Times New Roman"/>
              <a:sym typeface="Times New Roman"/>
            </a:endParaRPr>
          </a:p>
          <a:p>
            <a:pPr indent="0" lvl="0" marL="0" rtl="0" algn="just">
              <a:lnSpc>
                <a:spcPct val="150000"/>
              </a:lnSpc>
              <a:spcBef>
                <a:spcPts val="1200"/>
              </a:spcBef>
              <a:spcAft>
                <a:spcPts val="1200"/>
              </a:spcAft>
              <a:buNone/>
            </a:pPr>
            <a:r>
              <a:t/>
            </a:r>
            <a:endParaRPr>
              <a:solidFill>
                <a:srgbClr val="000000"/>
              </a:solidFill>
              <a:latin typeface="Times New Roman"/>
              <a:ea typeface="Times New Roman"/>
              <a:cs typeface="Times New Roman"/>
              <a:sym typeface="Times New Roman"/>
            </a:endParaRPr>
          </a:p>
        </p:txBody>
      </p:sp>
      <p:pic>
        <p:nvPicPr>
          <p:cNvPr id="280" name="Google Shape;280;p43"/>
          <p:cNvPicPr preferRelativeResize="0"/>
          <p:nvPr/>
        </p:nvPicPr>
        <p:blipFill>
          <a:blip r:embed="rId3">
            <a:alphaModFix/>
          </a:blip>
          <a:stretch>
            <a:fillRect/>
          </a:stretch>
        </p:blipFill>
        <p:spPr>
          <a:xfrm>
            <a:off x="240100" y="194100"/>
            <a:ext cx="2463200" cy="2718949"/>
          </a:xfrm>
          <a:prstGeom prst="rect">
            <a:avLst/>
          </a:prstGeom>
          <a:noFill/>
          <a:ln>
            <a:noFill/>
          </a:ln>
        </p:spPr>
      </p:pic>
      <p:pic>
        <p:nvPicPr>
          <p:cNvPr id="281" name="Google Shape;281;p43"/>
          <p:cNvPicPr preferRelativeResize="0"/>
          <p:nvPr/>
        </p:nvPicPr>
        <p:blipFill>
          <a:blip r:embed="rId4">
            <a:alphaModFix/>
          </a:blip>
          <a:stretch>
            <a:fillRect/>
          </a:stretch>
        </p:blipFill>
        <p:spPr>
          <a:xfrm>
            <a:off x="2959275" y="194100"/>
            <a:ext cx="2237850" cy="2718950"/>
          </a:xfrm>
          <a:prstGeom prst="rect">
            <a:avLst/>
          </a:prstGeom>
          <a:noFill/>
          <a:ln>
            <a:noFill/>
          </a:ln>
        </p:spPr>
      </p:pic>
      <p:pic>
        <p:nvPicPr>
          <p:cNvPr id="282" name="Google Shape;282;p43"/>
          <p:cNvPicPr preferRelativeResize="0"/>
          <p:nvPr/>
        </p:nvPicPr>
        <p:blipFill>
          <a:blip r:embed="rId5">
            <a:alphaModFix/>
          </a:blip>
          <a:stretch>
            <a:fillRect/>
          </a:stretch>
        </p:blipFill>
        <p:spPr>
          <a:xfrm>
            <a:off x="5453100" y="194100"/>
            <a:ext cx="2913250" cy="2718950"/>
          </a:xfrm>
          <a:prstGeom prst="rect">
            <a:avLst/>
          </a:prstGeom>
          <a:noFill/>
          <a:ln>
            <a:noFill/>
          </a:ln>
        </p:spPr>
      </p:pic>
      <p:pic>
        <p:nvPicPr>
          <p:cNvPr id="283" name="Google Shape;283;p43"/>
          <p:cNvPicPr preferRelativeResize="0"/>
          <p:nvPr/>
        </p:nvPicPr>
        <p:blipFill>
          <a:blip r:embed="rId6">
            <a:alphaModFix/>
          </a:blip>
          <a:stretch>
            <a:fillRect/>
          </a:stretch>
        </p:blipFill>
        <p:spPr>
          <a:xfrm>
            <a:off x="1626700" y="2999625"/>
            <a:ext cx="2564849" cy="1853076"/>
          </a:xfrm>
          <a:prstGeom prst="rect">
            <a:avLst/>
          </a:prstGeom>
          <a:noFill/>
          <a:ln>
            <a:noFill/>
          </a:ln>
        </p:spPr>
      </p:pic>
      <p:pic>
        <p:nvPicPr>
          <p:cNvPr id="284" name="Google Shape;284;p43"/>
          <p:cNvPicPr preferRelativeResize="0"/>
          <p:nvPr/>
        </p:nvPicPr>
        <p:blipFill>
          <a:blip r:embed="rId7">
            <a:alphaModFix/>
          </a:blip>
          <a:stretch>
            <a:fillRect/>
          </a:stretch>
        </p:blipFill>
        <p:spPr>
          <a:xfrm>
            <a:off x="5014925" y="2999625"/>
            <a:ext cx="2641350" cy="1853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288" name="Shape 288"/>
        <p:cNvGrpSpPr/>
        <p:nvPr/>
      </p:nvGrpSpPr>
      <p:grpSpPr>
        <a:xfrm>
          <a:off x="0" y="0"/>
          <a:ext cx="0" cy="0"/>
          <a:chOff x="0" y="0"/>
          <a:chExt cx="0" cy="0"/>
        </a:xfrm>
      </p:grpSpPr>
      <p:sp>
        <p:nvSpPr>
          <p:cNvPr id="289" name="Google Shape;289;p44"/>
          <p:cNvSpPr txBox="1"/>
          <p:nvPr>
            <p:ph idx="1" type="body"/>
          </p:nvPr>
        </p:nvSpPr>
        <p:spPr>
          <a:xfrm>
            <a:off x="122900" y="194100"/>
            <a:ext cx="8866800" cy="48492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0"/>
              </a:spcAft>
              <a:buNone/>
            </a:pPr>
            <a:r>
              <a:rPr b="1" lang="es" sz="2000">
                <a:solidFill>
                  <a:schemeClr val="lt1"/>
                </a:solidFill>
                <a:latin typeface="Times New Roman"/>
                <a:ea typeface="Times New Roman"/>
                <a:cs typeface="Times New Roman"/>
                <a:sym typeface="Times New Roman"/>
              </a:rPr>
              <a:t>Durante el período preindustrial y el período de industrialización  </a:t>
            </a:r>
            <a:endParaRPr b="1" sz="2000">
              <a:solidFill>
                <a:schemeClr val="lt1"/>
              </a:solidFill>
              <a:latin typeface="Times New Roman"/>
              <a:ea typeface="Times New Roman"/>
              <a:cs typeface="Times New Roman"/>
              <a:sym typeface="Times New Roman"/>
            </a:endParaRPr>
          </a:p>
          <a:p>
            <a:pPr indent="0" lvl="0" marL="0" rtl="0" algn="just">
              <a:lnSpc>
                <a:spcPct val="150000"/>
              </a:lnSpc>
              <a:spcBef>
                <a:spcPts val="1200"/>
              </a:spcBef>
              <a:spcAft>
                <a:spcPts val="0"/>
              </a:spcAft>
              <a:buNone/>
            </a:pPr>
            <a:r>
              <a:rPr lang="es">
                <a:solidFill>
                  <a:srgbClr val="000000"/>
                </a:solidFill>
                <a:latin typeface="Times New Roman"/>
                <a:ea typeface="Times New Roman"/>
                <a:cs typeface="Times New Roman"/>
                <a:sym typeface="Times New Roman"/>
              </a:rPr>
              <a:t>La mayor parte de las mujeres trabajadoras eran jóvenes y solteras, y en general trabajaban lejos de sus casas, fuera cual fuese el sitio de trabajo al que se marcharan. También las mujeres casadas formaban parte activa de la fuerza de trabajo; también en su caso, la localización del trabajo -una granja, una tienda, un taller, la calle o sus propias casas- era variable, y el tiempo que invertía en tareas domésticas dependía de las presiones de trabajo y las circunstancias económicas de la familia. </a:t>
            </a:r>
            <a:endParaRPr sz="2400">
              <a:solidFill>
                <a:srgbClr val="000000"/>
              </a:solidFill>
              <a:latin typeface="Times New Roman"/>
              <a:ea typeface="Times New Roman"/>
              <a:cs typeface="Times New Roman"/>
              <a:sym typeface="Times New Roman"/>
            </a:endParaRPr>
          </a:p>
          <a:p>
            <a:pPr indent="0" lvl="0" marL="0" rtl="0" algn="just">
              <a:lnSpc>
                <a:spcPct val="150000"/>
              </a:lnSpc>
              <a:spcBef>
                <a:spcPts val="1200"/>
              </a:spcBef>
              <a:spcAft>
                <a:spcPts val="1200"/>
              </a:spcAft>
              <a:buNone/>
            </a:pPr>
            <a:r>
              <a:t/>
            </a:r>
            <a:endParaRPr>
              <a:solidFill>
                <a:srgbClr val="000000"/>
              </a:solidFill>
              <a:latin typeface="Times New Roman"/>
              <a:ea typeface="Times New Roman"/>
              <a:cs typeface="Times New Roman"/>
              <a:sym typeface="Times New Roman"/>
            </a:endParaRPr>
          </a:p>
        </p:txBody>
      </p:sp>
      <p:pic>
        <p:nvPicPr>
          <p:cNvPr id="290" name="Google Shape;290;p44"/>
          <p:cNvPicPr preferRelativeResize="0"/>
          <p:nvPr/>
        </p:nvPicPr>
        <p:blipFill>
          <a:blip r:embed="rId3">
            <a:alphaModFix/>
          </a:blip>
          <a:stretch>
            <a:fillRect/>
          </a:stretch>
        </p:blipFill>
        <p:spPr>
          <a:xfrm>
            <a:off x="2786825" y="3014850"/>
            <a:ext cx="4298300" cy="1894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294" name="Shape 294"/>
        <p:cNvGrpSpPr/>
        <p:nvPr/>
      </p:nvGrpSpPr>
      <p:grpSpPr>
        <a:xfrm>
          <a:off x="0" y="0"/>
          <a:ext cx="0" cy="0"/>
          <a:chOff x="0" y="0"/>
          <a:chExt cx="0" cy="0"/>
        </a:xfrm>
      </p:grpSpPr>
      <p:sp>
        <p:nvSpPr>
          <p:cNvPr id="295" name="Google Shape;295;p45"/>
          <p:cNvSpPr txBox="1"/>
          <p:nvPr>
            <p:ph type="title"/>
          </p:nvPr>
        </p:nvSpPr>
        <p:spPr>
          <a:xfrm>
            <a:off x="311700" y="292850"/>
            <a:ext cx="8520600" cy="1957500"/>
          </a:xfrm>
          <a:prstGeom prst="rect">
            <a:avLst/>
          </a:prstGeom>
        </p:spPr>
        <p:txBody>
          <a:bodyPr anchorCtr="0" anchor="t" bIns="91425" lIns="91425" spcFirstLastPara="1" rIns="91425" wrap="square" tIns="91425">
            <a:noAutofit/>
          </a:bodyPr>
          <a:lstStyle/>
          <a:p>
            <a:pPr indent="457200" lvl="0" marL="0" rtl="0" algn="just">
              <a:lnSpc>
                <a:spcPct val="150000"/>
              </a:lnSpc>
              <a:spcBef>
                <a:spcPts val="1200"/>
              </a:spcBef>
              <a:spcAft>
                <a:spcPts val="1200"/>
              </a:spcAft>
              <a:buNone/>
            </a:pPr>
            <a:r>
              <a:rPr b="0" lang="es" sz="2100">
                <a:solidFill>
                  <a:srgbClr val="000000"/>
                </a:solidFill>
                <a:latin typeface="Times New Roman"/>
                <a:ea typeface="Times New Roman"/>
                <a:cs typeface="Times New Roman"/>
                <a:sym typeface="Times New Roman"/>
              </a:rPr>
              <a:t>Las mujeres, en su búsqueda de equilibrio entre sus responsabilidades familiares y laborales, enfrentan limitaciones y obstáculos para acceder en condiciones equitativas a oportunidades de desarrollo humano, laboral y económico.</a:t>
            </a:r>
            <a:endParaRPr sz="2100">
              <a:latin typeface="Times New Roman"/>
              <a:ea typeface="Times New Roman"/>
              <a:cs typeface="Times New Roman"/>
              <a:sym typeface="Times New Roman"/>
            </a:endParaRPr>
          </a:p>
        </p:txBody>
      </p:sp>
      <p:sp>
        <p:nvSpPr>
          <p:cNvPr id="296" name="Google Shape;296;p45"/>
          <p:cNvSpPr txBox="1"/>
          <p:nvPr>
            <p:ph idx="1" type="body"/>
          </p:nvPr>
        </p:nvSpPr>
        <p:spPr>
          <a:xfrm>
            <a:off x="311700" y="2759350"/>
            <a:ext cx="2220000" cy="57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s">
                <a:solidFill>
                  <a:schemeClr val="lt1"/>
                </a:solidFill>
                <a:latin typeface="Times New Roman"/>
                <a:ea typeface="Times New Roman"/>
                <a:cs typeface="Times New Roman"/>
                <a:sym typeface="Times New Roman"/>
              </a:rPr>
              <a:t>INFORMALIDAD</a:t>
            </a:r>
            <a:endParaRPr b="1">
              <a:solidFill>
                <a:schemeClr val="lt1"/>
              </a:solidFill>
              <a:latin typeface="Times New Roman"/>
              <a:ea typeface="Times New Roman"/>
              <a:cs typeface="Times New Roman"/>
              <a:sym typeface="Times New Roman"/>
            </a:endParaRPr>
          </a:p>
        </p:txBody>
      </p:sp>
      <p:sp>
        <p:nvSpPr>
          <p:cNvPr id="297" name="Google Shape;297;p45"/>
          <p:cNvSpPr txBox="1"/>
          <p:nvPr>
            <p:ph idx="1" type="body"/>
          </p:nvPr>
        </p:nvSpPr>
        <p:spPr>
          <a:xfrm>
            <a:off x="1541650" y="2154900"/>
            <a:ext cx="2656800" cy="833700"/>
          </a:xfrm>
          <a:prstGeom prst="rect">
            <a:avLst/>
          </a:prstGeom>
        </p:spPr>
        <p:txBody>
          <a:bodyPr anchorCtr="0" anchor="t" bIns="91425" lIns="91425" spcFirstLastPara="1" rIns="91425" wrap="square" tIns="91425">
            <a:normAutofit/>
          </a:bodyPr>
          <a:lstStyle/>
          <a:p>
            <a:pPr indent="457200" lvl="0" marL="0" rtl="0" algn="just">
              <a:lnSpc>
                <a:spcPct val="150000"/>
              </a:lnSpc>
              <a:spcBef>
                <a:spcPts val="1200"/>
              </a:spcBef>
              <a:spcAft>
                <a:spcPts val="1200"/>
              </a:spcAft>
              <a:buNone/>
            </a:pPr>
            <a:r>
              <a:rPr b="1" lang="es">
                <a:solidFill>
                  <a:schemeClr val="lt1"/>
                </a:solidFill>
                <a:latin typeface="Times New Roman"/>
                <a:ea typeface="Times New Roman"/>
                <a:cs typeface="Times New Roman"/>
                <a:sym typeface="Times New Roman"/>
              </a:rPr>
              <a:t>DESPROTECCIÓN</a:t>
            </a:r>
            <a:endParaRPr b="1">
              <a:solidFill>
                <a:schemeClr val="lt1"/>
              </a:solidFill>
              <a:latin typeface="Times New Roman"/>
              <a:ea typeface="Times New Roman"/>
              <a:cs typeface="Times New Roman"/>
              <a:sym typeface="Times New Roman"/>
            </a:endParaRPr>
          </a:p>
        </p:txBody>
      </p:sp>
      <p:sp>
        <p:nvSpPr>
          <p:cNvPr id="298" name="Google Shape;298;p45"/>
          <p:cNvSpPr txBox="1"/>
          <p:nvPr>
            <p:ph idx="1" type="body"/>
          </p:nvPr>
        </p:nvSpPr>
        <p:spPr>
          <a:xfrm>
            <a:off x="1358225" y="3268350"/>
            <a:ext cx="3527700" cy="574800"/>
          </a:xfrm>
          <a:prstGeom prst="rect">
            <a:avLst/>
          </a:prstGeom>
        </p:spPr>
        <p:txBody>
          <a:bodyPr anchorCtr="0" anchor="t" bIns="91425" lIns="91425" spcFirstLastPara="1" rIns="91425" wrap="square" tIns="91425">
            <a:normAutofit/>
          </a:bodyPr>
          <a:lstStyle/>
          <a:p>
            <a:pPr indent="457200" lvl="0" marL="0" rtl="0" algn="just">
              <a:lnSpc>
                <a:spcPct val="150000"/>
              </a:lnSpc>
              <a:spcBef>
                <a:spcPts val="1200"/>
              </a:spcBef>
              <a:spcAft>
                <a:spcPts val="1200"/>
              </a:spcAft>
              <a:buNone/>
            </a:pPr>
            <a:r>
              <a:rPr b="1" lang="es">
                <a:solidFill>
                  <a:schemeClr val="lt1"/>
                </a:solidFill>
                <a:latin typeface="Times New Roman"/>
                <a:ea typeface="Times New Roman"/>
                <a:cs typeface="Times New Roman"/>
                <a:sym typeface="Times New Roman"/>
              </a:rPr>
              <a:t>INEQUIDAD SALARIAL</a:t>
            </a:r>
            <a:endParaRPr b="1" sz="2400">
              <a:solidFill>
                <a:schemeClr val="lt1"/>
              </a:solidFill>
              <a:latin typeface="Times New Roman"/>
              <a:ea typeface="Times New Roman"/>
              <a:cs typeface="Times New Roman"/>
              <a:sym typeface="Times New Roman"/>
            </a:endParaRPr>
          </a:p>
        </p:txBody>
      </p:sp>
      <p:sp>
        <p:nvSpPr>
          <p:cNvPr id="299" name="Google Shape;299;p45"/>
          <p:cNvSpPr txBox="1"/>
          <p:nvPr>
            <p:ph idx="1" type="body"/>
          </p:nvPr>
        </p:nvSpPr>
        <p:spPr>
          <a:xfrm>
            <a:off x="437725" y="3843150"/>
            <a:ext cx="2469300" cy="101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a:solidFill>
                  <a:schemeClr val="lt1"/>
                </a:solidFill>
                <a:latin typeface="Times New Roman"/>
                <a:ea typeface="Times New Roman"/>
                <a:cs typeface="Times New Roman"/>
                <a:sym typeface="Times New Roman"/>
              </a:rPr>
              <a:t>DISCRIMINACIÓN </a:t>
            </a:r>
            <a:endParaRPr b="1">
              <a:solidFill>
                <a:schemeClr val="lt1"/>
              </a:solidFill>
              <a:latin typeface="Times New Roman"/>
              <a:ea typeface="Times New Roman"/>
              <a:cs typeface="Times New Roman"/>
              <a:sym typeface="Times New Roman"/>
            </a:endParaRPr>
          </a:p>
          <a:p>
            <a:pPr indent="0" lvl="0" marL="0" rtl="0" algn="ctr">
              <a:spcBef>
                <a:spcPts val="1200"/>
              </a:spcBef>
              <a:spcAft>
                <a:spcPts val="1200"/>
              </a:spcAft>
              <a:buNone/>
            </a:pPr>
            <a:r>
              <a:rPr b="1" lang="es">
                <a:solidFill>
                  <a:schemeClr val="lt1"/>
                </a:solidFill>
                <a:latin typeface="Times New Roman"/>
                <a:ea typeface="Times New Roman"/>
                <a:cs typeface="Times New Roman"/>
                <a:sym typeface="Times New Roman"/>
              </a:rPr>
              <a:t>LABORAL </a:t>
            </a:r>
            <a:endParaRPr b="1">
              <a:solidFill>
                <a:schemeClr val="lt1"/>
              </a:solidFill>
              <a:latin typeface="Times New Roman"/>
              <a:ea typeface="Times New Roman"/>
              <a:cs typeface="Times New Roman"/>
              <a:sym typeface="Times New Roman"/>
            </a:endParaRPr>
          </a:p>
        </p:txBody>
      </p:sp>
      <p:pic>
        <p:nvPicPr>
          <p:cNvPr id="300" name="Google Shape;300;p45"/>
          <p:cNvPicPr preferRelativeResize="0"/>
          <p:nvPr/>
        </p:nvPicPr>
        <p:blipFill>
          <a:blip r:embed="rId3">
            <a:alphaModFix/>
          </a:blip>
          <a:stretch>
            <a:fillRect/>
          </a:stretch>
        </p:blipFill>
        <p:spPr>
          <a:xfrm>
            <a:off x="4572000" y="1901525"/>
            <a:ext cx="4251150" cy="2827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304" name="Shape 304"/>
        <p:cNvGrpSpPr/>
        <p:nvPr/>
      </p:nvGrpSpPr>
      <p:grpSpPr>
        <a:xfrm>
          <a:off x="0" y="0"/>
          <a:ext cx="0" cy="0"/>
          <a:chOff x="0" y="0"/>
          <a:chExt cx="0" cy="0"/>
        </a:xfrm>
      </p:grpSpPr>
      <p:sp>
        <p:nvSpPr>
          <p:cNvPr id="305" name="Google Shape;305;p46"/>
          <p:cNvSpPr txBox="1"/>
          <p:nvPr>
            <p:ph idx="1" type="body"/>
          </p:nvPr>
        </p:nvSpPr>
        <p:spPr>
          <a:xfrm>
            <a:off x="311700" y="194100"/>
            <a:ext cx="8505000" cy="4658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None/>
            </a:pPr>
            <a:r>
              <a:rPr lang="es">
                <a:solidFill>
                  <a:srgbClr val="000000"/>
                </a:solidFill>
                <a:latin typeface="Times New Roman"/>
                <a:ea typeface="Times New Roman"/>
                <a:cs typeface="Times New Roman"/>
                <a:sym typeface="Times New Roman"/>
              </a:rPr>
              <a:t>A pesar de estos avances, las mujeres siguen enfrentando desafíos significativos en el ámbito laboral, especialmente aquellas que asumen jornadas laborales dobles al combinar el trabajo remunerado con las responsabilidades domésticas y de cuidado. Esta situación puede tener un impacto negativo en su SM, debido al estrés, la fatiga, la sobrecarga y la falta de tiempo para el autocuidado y el ocio.</a:t>
            </a:r>
            <a:endParaRPr sz="2400">
              <a:latin typeface="Times New Roman"/>
              <a:ea typeface="Times New Roman"/>
              <a:cs typeface="Times New Roman"/>
              <a:sym typeface="Times New Roman"/>
            </a:endParaRPr>
          </a:p>
        </p:txBody>
      </p:sp>
      <p:pic>
        <p:nvPicPr>
          <p:cNvPr id="306" name="Google Shape;306;p46"/>
          <p:cNvPicPr preferRelativeResize="0"/>
          <p:nvPr/>
        </p:nvPicPr>
        <p:blipFill>
          <a:blip r:embed="rId3">
            <a:alphaModFix/>
          </a:blip>
          <a:stretch>
            <a:fillRect/>
          </a:stretch>
        </p:blipFill>
        <p:spPr>
          <a:xfrm>
            <a:off x="5022725" y="2153950"/>
            <a:ext cx="3638075" cy="2603900"/>
          </a:xfrm>
          <a:prstGeom prst="rect">
            <a:avLst/>
          </a:prstGeom>
          <a:noFill/>
          <a:ln>
            <a:noFill/>
          </a:ln>
        </p:spPr>
      </p:pic>
      <p:pic>
        <p:nvPicPr>
          <p:cNvPr id="307" name="Google Shape;307;p46"/>
          <p:cNvPicPr preferRelativeResize="0"/>
          <p:nvPr/>
        </p:nvPicPr>
        <p:blipFill>
          <a:blip r:embed="rId4">
            <a:alphaModFix/>
          </a:blip>
          <a:stretch>
            <a:fillRect/>
          </a:stretch>
        </p:blipFill>
        <p:spPr>
          <a:xfrm>
            <a:off x="536850" y="2401750"/>
            <a:ext cx="3775375" cy="2451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11" name="Shape 311"/>
        <p:cNvGrpSpPr/>
        <p:nvPr/>
      </p:nvGrpSpPr>
      <p:grpSpPr>
        <a:xfrm>
          <a:off x="0" y="0"/>
          <a:ext cx="0" cy="0"/>
          <a:chOff x="0" y="0"/>
          <a:chExt cx="0" cy="0"/>
        </a:xfrm>
      </p:grpSpPr>
      <p:sp>
        <p:nvSpPr>
          <p:cNvPr id="312" name="Google Shape;312;p47"/>
          <p:cNvSpPr txBox="1"/>
          <p:nvPr>
            <p:ph type="title"/>
          </p:nvPr>
        </p:nvSpPr>
        <p:spPr>
          <a:xfrm>
            <a:off x="191150" y="158850"/>
            <a:ext cx="4095000" cy="4730100"/>
          </a:xfrm>
          <a:prstGeom prst="rect">
            <a:avLst/>
          </a:prstGeom>
        </p:spPr>
        <p:txBody>
          <a:bodyPr anchorCtr="0" anchor="t" bIns="91425" lIns="91425" spcFirstLastPara="1" rIns="91425" wrap="square" tIns="91425">
            <a:noAutofit/>
          </a:bodyPr>
          <a:lstStyle/>
          <a:p>
            <a:pPr indent="0" lvl="0" marL="457200" rtl="0" algn="just">
              <a:lnSpc>
                <a:spcPct val="150000"/>
              </a:lnSpc>
              <a:spcBef>
                <a:spcPts val="1200"/>
              </a:spcBef>
              <a:spcAft>
                <a:spcPts val="1200"/>
              </a:spcAft>
              <a:buNone/>
            </a:pPr>
            <a:r>
              <a:rPr b="0" lang="es" sz="2000">
                <a:solidFill>
                  <a:srgbClr val="000000"/>
                </a:solidFill>
                <a:latin typeface="Times New Roman"/>
                <a:ea typeface="Times New Roman"/>
                <a:cs typeface="Times New Roman"/>
                <a:sym typeface="Times New Roman"/>
              </a:rPr>
              <a:t>La amplia incorporación de las mujeres a la fuerza laboral tiene efectos sociales y culturales de gran relevancia, ya que transforma la vida diaria de las familias, los modelos y las aspiraciones de las nuevas generaciones. Este es el resultado del incremento de la tasa de participación laboral femenina. </a:t>
            </a:r>
            <a:endParaRPr sz="2000">
              <a:latin typeface="Times New Roman"/>
              <a:ea typeface="Times New Roman"/>
              <a:cs typeface="Times New Roman"/>
              <a:sym typeface="Times New Roman"/>
            </a:endParaRPr>
          </a:p>
        </p:txBody>
      </p:sp>
      <p:pic>
        <p:nvPicPr>
          <p:cNvPr id="313" name="Google Shape;313;p47"/>
          <p:cNvPicPr preferRelativeResize="0"/>
          <p:nvPr/>
        </p:nvPicPr>
        <p:blipFill>
          <a:blip r:embed="rId3">
            <a:alphaModFix/>
          </a:blip>
          <a:stretch>
            <a:fillRect/>
          </a:stretch>
        </p:blipFill>
        <p:spPr>
          <a:xfrm>
            <a:off x="4438550" y="152400"/>
            <a:ext cx="2857500" cy="1600200"/>
          </a:xfrm>
          <a:prstGeom prst="rect">
            <a:avLst/>
          </a:prstGeom>
          <a:noFill/>
          <a:ln>
            <a:noFill/>
          </a:ln>
        </p:spPr>
      </p:pic>
      <p:pic>
        <p:nvPicPr>
          <p:cNvPr id="314" name="Google Shape;314;p47"/>
          <p:cNvPicPr preferRelativeResize="0"/>
          <p:nvPr/>
        </p:nvPicPr>
        <p:blipFill>
          <a:blip r:embed="rId4">
            <a:alphaModFix/>
          </a:blip>
          <a:stretch>
            <a:fillRect/>
          </a:stretch>
        </p:blipFill>
        <p:spPr>
          <a:xfrm>
            <a:off x="6528100" y="1689200"/>
            <a:ext cx="2406049" cy="1765100"/>
          </a:xfrm>
          <a:prstGeom prst="rect">
            <a:avLst/>
          </a:prstGeom>
          <a:noFill/>
          <a:ln>
            <a:noFill/>
          </a:ln>
        </p:spPr>
      </p:pic>
      <p:pic>
        <p:nvPicPr>
          <p:cNvPr id="315" name="Google Shape;315;p47"/>
          <p:cNvPicPr preferRelativeResize="0"/>
          <p:nvPr/>
        </p:nvPicPr>
        <p:blipFill>
          <a:blip r:embed="rId5">
            <a:alphaModFix/>
          </a:blip>
          <a:stretch>
            <a:fillRect/>
          </a:stretch>
        </p:blipFill>
        <p:spPr>
          <a:xfrm>
            <a:off x="4438550" y="2750950"/>
            <a:ext cx="2660450" cy="2266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319" name="Shape 319"/>
        <p:cNvGrpSpPr/>
        <p:nvPr/>
      </p:nvGrpSpPr>
      <p:grpSpPr>
        <a:xfrm>
          <a:off x="0" y="0"/>
          <a:ext cx="0" cy="0"/>
          <a:chOff x="0" y="0"/>
          <a:chExt cx="0" cy="0"/>
        </a:xfrm>
      </p:grpSpPr>
      <p:sp>
        <p:nvSpPr>
          <p:cNvPr id="320" name="Google Shape;320;p48"/>
          <p:cNvSpPr txBox="1"/>
          <p:nvPr>
            <p:ph type="title"/>
          </p:nvPr>
        </p:nvSpPr>
        <p:spPr>
          <a:xfrm>
            <a:off x="2025325" y="0"/>
            <a:ext cx="4954800" cy="65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sz="3205">
                <a:latin typeface="Times New Roman"/>
                <a:ea typeface="Times New Roman"/>
                <a:cs typeface="Times New Roman"/>
                <a:sym typeface="Times New Roman"/>
              </a:rPr>
              <a:t>D</a:t>
            </a:r>
            <a:r>
              <a:rPr lang="es" sz="3205">
                <a:latin typeface="Times New Roman"/>
                <a:ea typeface="Times New Roman"/>
                <a:cs typeface="Times New Roman"/>
                <a:sym typeface="Times New Roman"/>
              </a:rPr>
              <a:t>erechos laborales</a:t>
            </a:r>
            <a:r>
              <a:rPr lang="es">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321" name="Google Shape;321;p48"/>
          <p:cNvSpPr txBox="1"/>
          <p:nvPr/>
        </p:nvSpPr>
        <p:spPr>
          <a:xfrm>
            <a:off x="157600" y="653700"/>
            <a:ext cx="5888400" cy="426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750">
                <a:solidFill>
                  <a:srgbClr val="FFFF00"/>
                </a:solidFill>
                <a:latin typeface="Times New Roman"/>
                <a:ea typeface="Times New Roman"/>
                <a:cs typeface="Times New Roman"/>
                <a:sym typeface="Times New Roman"/>
              </a:rPr>
              <a:t>Si estás embarazada, estos son tus derechos:</a:t>
            </a:r>
            <a:endParaRPr b="1" sz="1750">
              <a:solidFill>
                <a:srgbClr val="FFFF00"/>
              </a:solidFill>
              <a:latin typeface="Times New Roman"/>
              <a:ea typeface="Times New Roman"/>
              <a:cs typeface="Times New Roman"/>
              <a:sym typeface="Times New Roman"/>
            </a:endParaRPr>
          </a:p>
          <a:p>
            <a:pPr indent="-339725" lvl="0" marL="457200" rtl="0" algn="l">
              <a:lnSpc>
                <a:spcPct val="115000"/>
              </a:lnSpc>
              <a:spcBef>
                <a:spcPts val="1100"/>
              </a:spcBef>
              <a:spcAft>
                <a:spcPts val="0"/>
              </a:spcAft>
              <a:buClr>
                <a:schemeClr val="accent1"/>
              </a:buClr>
              <a:buSzPts val="1750"/>
              <a:buFont typeface="Times New Roman"/>
              <a:buChar char="❖"/>
            </a:pPr>
            <a:r>
              <a:rPr lang="es" sz="1750">
                <a:solidFill>
                  <a:schemeClr val="accent1"/>
                </a:solidFill>
                <a:latin typeface="Times New Roman"/>
                <a:ea typeface="Times New Roman"/>
                <a:cs typeface="Times New Roman"/>
                <a:sym typeface="Times New Roman"/>
              </a:rPr>
              <a:t>No realizar trabajos pesados que pongan en peligro tu salud o la del bebé.</a:t>
            </a:r>
            <a:endParaRPr sz="1750">
              <a:solidFill>
                <a:schemeClr val="accent1"/>
              </a:solidFill>
              <a:latin typeface="Times New Roman"/>
              <a:ea typeface="Times New Roman"/>
              <a:cs typeface="Times New Roman"/>
              <a:sym typeface="Times New Roman"/>
            </a:endParaRPr>
          </a:p>
          <a:p>
            <a:pPr indent="-339725" lvl="0" marL="457200" rtl="0" algn="l">
              <a:lnSpc>
                <a:spcPct val="115000"/>
              </a:lnSpc>
              <a:spcBef>
                <a:spcPts val="0"/>
              </a:spcBef>
              <a:spcAft>
                <a:spcPts val="0"/>
              </a:spcAft>
              <a:buClr>
                <a:schemeClr val="accent1"/>
              </a:buClr>
              <a:buSzPts val="1750"/>
              <a:buFont typeface="Times New Roman"/>
              <a:buChar char="❖"/>
            </a:pPr>
            <a:r>
              <a:rPr lang="es" sz="1750">
                <a:solidFill>
                  <a:schemeClr val="accent1"/>
                </a:solidFill>
                <a:latin typeface="Times New Roman"/>
                <a:ea typeface="Times New Roman"/>
                <a:cs typeface="Times New Roman"/>
                <a:sym typeface="Times New Roman"/>
              </a:rPr>
              <a:t>Descansar seis semanas antes y seis después de que nazca el bebé; en este periodo deberás recibir pago completo de tu salario y conservar tu empleo.</a:t>
            </a:r>
            <a:endParaRPr sz="1750">
              <a:solidFill>
                <a:schemeClr val="accent1"/>
              </a:solidFill>
              <a:latin typeface="Times New Roman"/>
              <a:ea typeface="Times New Roman"/>
              <a:cs typeface="Times New Roman"/>
              <a:sym typeface="Times New Roman"/>
            </a:endParaRPr>
          </a:p>
          <a:p>
            <a:pPr indent="-339725" lvl="0" marL="457200" rtl="0" algn="l">
              <a:lnSpc>
                <a:spcPct val="115000"/>
              </a:lnSpc>
              <a:spcBef>
                <a:spcPts val="0"/>
              </a:spcBef>
              <a:spcAft>
                <a:spcPts val="0"/>
              </a:spcAft>
              <a:buClr>
                <a:schemeClr val="accent1"/>
              </a:buClr>
              <a:buSzPts val="1750"/>
              <a:buFont typeface="Times New Roman"/>
              <a:buChar char="❖"/>
            </a:pPr>
            <a:r>
              <a:rPr lang="es" sz="1750">
                <a:solidFill>
                  <a:schemeClr val="accent1"/>
                </a:solidFill>
                <a:latin typeface="Times New Roman"/>
                <a:ea typeface="Times New Roman"/>
                <a:cs typeface="Times New Roman"/>
                <a:sym typeface="Times New Roman"/>
              </a:rPr>
              <a:t>Descansar media hora dos veces al día durante el periodo de lactancia.</a:t>
            </a:r>
            <a:endParaRPr sz="1750">
              <a:solidFill>
                <a:schemeClr val="accent1"/>
              </a:solidFill>
              <a:latin typeface="Times New Roman"/>
              <a:ea typeface="Times New Roman"/>
              <a:cs typeface="Times New Roman"/>
              <a:sym typeface="Times New Roman"/>
            </a:endParaRPr>
          </a:p>
          <a:p>
            <a:pPr indent="-339725" lvl="0" marL="457200" rtl="0" algn="l">
              <a:lnSpc>
                <a:spcPct val="115000"/>
              </a:lnSpc>
              <a:spcBef>
                <a:spcPts val="0"/>
              </a:spcBef>
              <a:spcAft>
                <a:spcPts val="0"/>
              </a:spcAft>
              <a:buClr>
                <a:schemeClr val="accent1"/>
              </a:buClr>
              <a:buSzPts val="1750"/>
              <a:buFont typeface="Times New Roman"/>
              <a:buChar char="❖"/>
            </a:pPr>
            <a:r>
              <a:rPr lang="es" sz="1750">
                <a:solidFill>
                  <a:schemeClr val="accent1"/>
                </a:solidFill>
                <a:latin typeface="Times New Roman"/>
                <a:ea typeface="Times New Roman"/>
                <a:cs typeface="Times New Roman"/>
                <a:sym typeface="Times New Roman"/>
              </a:rPr>
              <a:t>Recibir la atención médica necesaria hasta la recuperación por embarazo.</a:t>
            </a:r>
            <a:endParaRPr sz="1750">
              <a:solidFill>
                <a:schemeClr val="accent1"/>
              </a:solidFill>
              <a:latin typeface="Times New Roman"/>
              <a:ea typeface="Times New Roman"/>
              <a:cs typeface="Times New Roman"/>
              <a:sym typeface="Times New Roman"/>
            </a:endParaRPr>
          </a:p>
          <a:p>
            <a:pPr indent="-339725" lvl="0" marL="457200" rtl="0" algn="l">
              <a:lnSpc>
                <a:spcPct val="115000"/>
              </a:lnSpc>
              <a:spcBef>
                <a:spcPts val="0"/>
              </a:spcBef>
              <a:spcAft>
                <a:spcPts val="0"/>
              </a:spcAft>
              <a:buClr>
                <a:schemeClr val="accent1"/>
              </a:buClr>
              <a:buSzPts val="1750"/>
              <a:buFont typeface="Times New Roman"/>
              <a:buChar char="❖"/>
            </a:pPr>
            <a:r>
              <a:rPr lang="es" sz="1750">
                <a:solidFill>
                  <a:schemeClr val="accent1"/>
                </a:solidFill>
                <a:latin typeface="Times New Roman"/>
                <a:ea typeface="Times New Roman"/>
                <a:cs typeface="Times New Roman"/>
                <a:sym typeface="Times New Roman"/>
              </a:rPr>
              <a:t>Exigir que tus derechos laborales no queden condicionados por la maternidad; es decir, que se niegue el trabajo que solicitas o te despidan por estar embarazada.</a:t>
            </a:r>
            <a:endParaRPr sz="1750">
              <a:solidFill>
                <a:schemeClr val="accent1"/>
              </a:solidFill>
              <a:latin typeface="Times New Roman"/>
              <a:ea typeface="Times New Roman"/>
              <a:cs typeface="Times New Roman"/>
              <a:sym typeface="Times New Roman"/>
            </a:endParaRPr>
          </a:p>
        </p:txBody>
      </p:sp>
      <p:pic>
        <p:nvPicPr>
          <p:cNvPr id="322" name="Google Shape;322;p48"/>
          <p:cNvPicPr preferRelativeResize="0"/>
          <p:nvPr/>
        </p:nvPicPr>
        <p:blipFill>
          <a:blip r:embed="rId3">
            <a:alphaModFix/>
          </a:blip>
          <a:stretch>
            <a:fillRect/>
          </a:stretch>
        </p:blipFill>
        <p:spPr>
          <a:xfrm>
            <a:off x="5508875" y="917875"/>
            <a:ext cx="3513875" cy="285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26" name="Shape 326"/>
        <p:cNvGrpSpPr/>
        <p:nvPr/>
      </p:nvGrpSpPr>
      <p:grpSpPr>
        <a:xfrm>
          <a:off x="0" y="0"/>
          <a:ext cx="0" cy="0"/>
          <a:chOff x="0" y="0"/>
          <a:chExt cx="0" cy="0"/>
        </a:xfrm>
      </p:grpSpPr>
      <p:sp>
        <p:nvSpPr>
          <p:cNvPr id="327" name="Google Shape;327;p49"/>
          <p:cNvSpPr txBox="1"/>
          <p:nvPr>
            <p:ph idx="4294967295" type="body"/>
          </p:nvPr>
        </p:nvSpPr>
        <p:spPr>
          <a:xfrm>
            <a:off x="311700" y="419225"/>
            <a:ext cx="5601600" cy="4398900"/>
          </a:xfrm>
          <a:prstGeom prst="rect">
            <a:avLst/>
          </a:prstGeom>
        </p:spPr>
        <p:txBody>
          <a:bodyPr anchorCtr="0" anchor="t" bIns="91425" lIns="91425" spcFirstLastPara="1" rIns="91425" wrap="square" tIns="91425">
            <a:normAutofit fontScale="55000" lnSpcReduction="20000"/>
          </a:bodyPr>
          <a:lstStyle/>
          <a:p>
            <a:pPr indent="0" lvl="0" marL="457200" rtl="0" algn="l">
              <a:spcBef>
                <a:spcPts val="0"/>
              </a:spcBef>
              <a:spcAft>
                <a:spcPts val="0"/>
              </a:spcAft>
              <a:buNone/>
            </a:pPr>
            <a:r>
              <a:rPr b="1" lang="es" sz="3750">
                <a:solidFill>
                  <a:srgbClr val="333333"/>
                </a:solidFill>
                <a:latin typeface="Times New Roman"/>
                <a:ea typeface="Times New Roman"/>
                <a:cs typeface="Times New Roman"/>
                <a:sym typeface="Times New Roman"/>
              </a:rPr>
              <a:t>¿Cuáles son tus derechos humanos laborales?</a:t>
            </a:r>
            <a:endParaRPr b="1" sz="3750">
              <a:solidFill>
                <a:srgbClr val="FFFF00"/>
              </a:solidFill>
              <a:latin typeface="Times New Roman"/>
              <a:ea typeface="Times New Roman"/>
              <a:cs typeface="Times New Roman"/>
              <a:sym typeface="Times New Roman"/>
            </a:endParaRPr>
          </a:p>
          <a:p>
            <a:pPr indent="-361315" lvl="0" marL="457200" rtl="0" algn="l">
              <a:spcBef>
                <a:spcPts val="1100"/>
              </a:spcBef>
              <a:spcAft>
                <a:spcPts val="0"/>
              </a:spcAft>
              <a:buClr>
                <a:srgbClr val="333333"/>
              </a:buClr>
              <a:buSzPct val="100000"/>
              <a:buFont typeface="Times New Roman"/>
              <a:buChar char="❖"/>
            </a:pPr>
            <a:r>
              <a:rPr b="1" lang="es" sz="3800">
                <a:solidFill>
                  <a:srgbClr val="FFFF00"/>
                </a:solidFill>
                <a:latin typeface="Times New Roman"/>
                <a:ea typeface="Times New Roman"/>
                <a:cs typeface="Times New Roman"/>
                <a:sym typeface="Times New Roman"/>
              </a:rPr>
              <a:t>Empleo estable:</a:t>
            </a:r>
            <a:r>
              <a:rPr lang="es" sz="3800">
                <a:solidFill>
                  <a:srgbClr val="333333"/>
                </a:solidFill>
                <a:latin typeface="Times New Roman"/>
                <a:ea typeface="Times New Roman"/>
                <a:cs typeface="Times New Roman"/>
                <a:sym typeface="Times New Roman"/>
              </a:rPr>
              <a:t> Contar con garantía de permanencia en el trabajo.</a:t>
            </a:r>
            <a:endParaRPr sz="3800">
              <a:solidFill>
                <a:srgbClr val="333333"/>
              </a:solidFill>
              <a:latin typeface="Times New Roman"/>
              <a:ea typeface="Times New Roman"/>
              <a:cs typeface="Times New Roman"/>
              <a:sym typeface="Times New Roman"/>
            </a:endParaRPr>
          </a:p>
          <a:p>
            <a:pPr indent="-361315" lvl="0" marL="457200" rtl="0" algn="l">
              <a:spcBef>
                <a:spcPts val="0"/>
              </a:spcBef>
              <a:spcAft>
                <a:spcPts val="0"/>
              </a:spcAft>
              <a:buClr>
                <a:srgbClr val="333333"/>
              </a:buClr>
              <a:buSzPct val="100000"/>
              <a:buFont typeface="Times New Roman"/>
              <a:buChar char="❖"/>
            </a:pPr>
            <a:r>
              <a:rPr b="1" lang="es" sz="3800">
                <a:solidFill>
                  <a:srgbClr val="FFFF00"/>
                </a:solidFill>
                <a:latin typeface="Times New Roman"/>
                <a:ea typeface="Times New Roman"/>
                <a:cs typeface="Times New Roman"/>
                <a:sym typeface="Times New Roman"/>
              </a:rPr>
              <a:t>Salario suficiente:</a:t>
            </a:r>
            <a:r>
              <a:rPr lang="es" sz="3800">
                <a:solidFill>
                  <a:srgbClr val="333333"/>
                </a:solidFill>
                <a:latin typeface="Times New Roman"/>
                <a:ea typeface="Times New Roman"/>
                <a:cs typeface="Times New Roman"/>
                <a:sym typeface="Times New Roman"/>
              </a:rPr>
              <a:t> Remuneración equitativa y adecuada que asegure a la población trabajadora y a su familia una vida decorosa</a:t>
            </a:r>
            <a:endParaRPr sz="3800">
              <a:solidFill>
                <a:srgbClr val="333333"/>
              </a:solidFill>
              <a:latin typeface="Times New Roman"/>
              <a:ea typeface="Times New Roman"/>
              <a:cs typeface="Times New Roman"/>
              <a:sym typeface="Times New Roman"/>
            </a:endParaRPr>
          </a:p>
          <a:p>
            <a:pPr indent="-361315" lvl="0" marL="457200" rtl="0" algn="l">
              <a:spcBef>
                <a:spcPts val="0"/>
              </a:spcBef>
              <a:spcAft>
                <a:spcPts val="0"/>
              </a:spcAft>
              <a:buClr>
                <a:srgbClr val="333333"/>
              </a:buClr>
              <a:buSzPct val="100000"/>
              <a:buFont typeface="Times New Roman"/>
              <a:buChar char="❖"/>
            </a:pPr>
            <a:r>
              <a:rPr b="1" lang="es" sz="3800">
                <a:solidFill>
                  <a:srgbClr val="FFFF00"/>
                </a:solidFill>
                <a:latin typeface="Times New Roman"/>
                <a:ea typeface="Times New Roman"/>
                <a:cs typeface="Times New Roman"/>
                <a:sym typeface="Times New Roman"/>
              </a:rPr>
              <a:t>Condiciones generales de trabajo:</a:t>
            </a:r>
            <a:r>
              <a:rPr lang="es" sz="3800">
                <a:solidFill>
                  <a:srgbClr val="FFFF00"/>
                </a:solidFill>
                <a:latin typeface="Times New Roman"/>
                <a:ea typeface="Times New Roman"/>
                <a:cs typeface="Times New Roman"/>
                <a:sym typeface="Times New Roman"/>
              </a:rPr>
              <a:t> </a:t>
            </a:r>
            <a:r>
              <a:rPr lang="es" sz="3800">
                <a:solidFill>
                  <a:srgbClr val="333333"/>
                </a:solidFill>
                <a:latin typeface="Times New Roman"/>
                <a:ea typeface="Times New Roman"/>
                <a:cs typeface="Times New Roman"/>
                <a:sym typeface="Times New Roman"/>
              </a:rPr>
              <a:t>Jornada justa de trabajo, descanso, capacitación, derecho de escalafón, entorno laboral seguro y saludable.</a:t>
            </a:r>
            <a:endParaRPr sz="3800">
              <a:solidFill>
                <a:srgbClr val="333333"/>
              </a:solidFill>
              <a:latin typeface="Times New Roman"/>
              <a:ea typeface="Times New Roman"/>
              <a:cs typeface="Times New Roman"/>
              <a:sym typeface="Times New Roman"/>
            </a:endParaRPr>
          </a:p>
          <a:p>
            <a:pPr indent="0" lvl="0" marL="0" rtl="0" algn="l">
              <a:spcBef>
                <a:spcPts val="1100"/>
              </a:spcBef>
              <a:spcAft>
                <a:spcPts val="0"/>
              </a:spcAft>
              <a:buNone/>
            </a:pPr>
            <a:r>
              <a:t/>
            </a:r>
            <a:endParaRPr>
              <a:solidFill>
                <a:srgbClr val="333333"/>
              </a:solidFill>
              <a:latin typeface="Times New Roman"/>
              <a:ea typeface="Times New Roman"/>
              <a:cs typeface="Times New Roman"/>
              <a:sym typeface="Times New Roman"/>
            </a:endParaRPr>
          </a:p>
          <a:p>
            <a:pPr indent="0" lvl="0" marL="0" rtl="0" algn="l">
              <a:spcBef>
                <a:spcPts val="1100"/>
              </a:spcBef>
              <a:spcAft>
                <a:spcPts val="1200"/>
              </a:spcAft>
              <a:buNone/>
            </a:pPr>
            <a:r>
              <a:t/>
            </a:r>
            <a:endParaRPr/>
          </a:p>
        </p:txBody>
      </p:sp>
      <p:pic>
        <p:nvPicPr>
          <p:cNvPr id="328" name="Google Shape;328;p49"/>
          <p:cNvPicPr preferRelativeResize="0"/>
          <p:nvPr/>
        </p:nvPicPr>
        <p:blipFill>
          <a:blip r:embed="rId3">
            <a:alphaModFix/>
          </a:blip>
          <a:stretch>
            <a:fillRect/>
          </a:stretch>
        </p:blipFill>
        <p:spPr>
          <a:xfrm>
            <a:off x="5913300" y="696325"/>
            <a:ext cx="2764749" cy="33770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332" name="Shape 332"/>
        <p:cNvGrpSpPr/>
        <p:nvPr/>
      </p:nvGrpSpPr>
      <p:grpSpPr>
        <a:xfrm>
          <a:off x="0" y="0"/>
          <a:ext cx="0" cy="0"/>
          <a:chOff x="0" y="0"/>
          <a:chExt cx="0" cy="0"/>
        </a:xfrm>
      </p:grpSpPr>
      <p:sp>
        <p:nvSpPr>
          <p:cNvPr id="333" name="Google Shape;333;p50"/>
          <p:cNvSpPr txBox="1"/>
          <p:nvPr>
            <p:ph idx="4294967295" type="subTitle"/>
          </p:nvPr>
        </p:nvSpPr>
        <p:spPr>
          <a:xfrm>
            <a:off x="73200" y="242400"/>
            <a:ext cx="4498800" cy="4658700"/>
          </a:xfrm>
          <a:prstGeom prst="rect">
            <a:avLst/>
          </a:prstGeom>
        </p:spPr>
        <p:txBody>
          <a:bodyPr anchorCtr="0" anchor="t" bIns="91425" lIns="91425" spcFirstLastPara="1" rIns="91425" wrap="square" tIns="91425">
            <a:normAutofit fontScale="70000" lnSpcReduction="20000"/>
          </a:bodyPr>
          <a:lstStyle/>
          <a:p>
            <a:pPr indent="-321945" lvl="0" marL="457200" rtl="0" algn="l">
              <a:lnSpc>
                <a:spcPct val="115000"/>
              </a:lnSpc>
              <a:spcBef>
                <a:spcPts val="0"/>
              </a:spcBef>
              <a:spcAft>
                <a:spcPts val="0"/>
              </a:spcAft>
              <a:buClr>
                <a:schemeClr val="accent1"/>
              </a:buClr>
              <a:buSzPct val="100000"/>
              <a:buFont typeface="Times New Roman"/>
              <a:buChar char="❖"/>
            </a:pPr>
            <a:r>
              <a:rPr b="1" lang="es" sz="2100">
                <a:solidFill>
                  <a:srgbClr val="FFFF00"/>
                </a:solidFill>
                <a:latin typeface="Times New Roman"/>
                <a:ea typeface="Times New Roman"/>
                <a:cs typeface="Times New Roman"/>
                <a:sym typeface="Times New Roman"/>
              </a:rPr>
              <a:t>Seguridad social:</a:t>
            </a:r>
            <a:r>
              <a:rPr lang="es" sz="2100">
                <a:solidFill>
                  <a:schemeClr val="accent1"/>
                </a:solidFill>
                <a:latin typeface="Times New Roman"/>
                <a:ea typeface="Times New Roman"/>
                <a:cs typeface="Times New Roman"/>
                <a:sym typeface="Times New Roman"/>
              </a:rPr>
              <a:t> Protección a las necesidades socialmente reconocidas, como salud, vejez o discapacidades que se proporcionan a las trabajadoras a través de una serie de medidas públicas.</a:t>
            </a:r>
            <a:endParaRPr sz="2100">
              <a:solidFill>
                <a:schemeClr val="accent1"/>
              </a:solidFill>
              <a:latin typeface="Times New Roman"/>
              <a:ea typeface="Times New Roman"/>
              <a:cs typeface="Times New Roman"/>
              <a:sym typeface="Times New Roman"/>
            </a:endParaRPr>
          </a:p>
          <a:p>
            <a:pPr indent="-321945" lvl="0" marL="457200" rtl="0" algn="l">
              <a:lnSpc>
                <a:spcPct val="115000"/>
              </a:lnSpc>
              <a:spcBef>
                <a:spcPts val="0"/>
              </a:spcBef>
              <a:spcAft>
                <a:spcPts val="0"/>
              </a:spcAft>
              <a:buClr>
                <a:schemeClr val="accent1"/>
              </a:buClr>
              <a:buSzPct val="100000"/>
              <a:buFont typeface="Times New Roman"/>
              <a:buChar char="❖"/>
            </a:pPr>
            <a:r>
              <a:rPr b="1" lang="es" sz="2100">
                <a:solidFill>
                  <a:srgbClr val="FFFF00"/>
                </a:solidFill>
                <a:latin typeface="Times New Roman"/>
                <a:ea typeface="Times New Roman"/>
                <a:cs typeface="Times New Roman"/>
                <a:sym typeface="Times New Roman"/>
              </a:rPr>
              <a:t>Derechos de equidad de género:</a:t>
            </a:r>
            <a:r>
              <a:rPr lang="es" sz="2100">
                <a:solidFill>
                  <a:schemeClr val="accent1"/>
                </a:solidFill>
                <a:latin typeface="Times New Roman"/>
                <a:ea typeface="Times New Roman"/>
                <a:cs typeface="Times New Roman"/>
                <a:sym typeface="Times New Roman"/>
              </a:rPr>
              <a:t> Garantizar a las trabajadoras el acceso al empleo en igualdad sustantiva, gozar de un entorno laboral libre de acoso, hostigamiento y/o violencia sexual, física o psicológica.</a:t>
            </a:r>
            <a:endParaRPr sz="2100">
              <a:solidFill>
                <a:schemeClr val="accent1"/>
              </a:solidFill>
              <a:latin typeface="Times New Roman"/>
              <a:ea typeface="Times New Roman"/>
              <a:cs typeface="Times New Roman"/>
              <a:sym typeface="Times New Roman"/>
            </a:endParaRPr>
          </a:p>
          <a:p>
            <a:pPr indent="-321945" lvl="0" marL="457200" rtl="0" algn="l">
              <a:lnSpc>
                <a:spcPct val="115000"/>
              </a:lnSpc>
              <a:spcBef>
                <a:spcPts val="0"/>
              </a:spcBef>
              <a:spcAft>
                <a:spcPts val="0"/>
              </a:spcAft>
              <a:buClr>
                <a:schemeClr val="accent1"/>
              </a:buClr>
              <a:buSzPct val="100000"/>
              <a:buFont typeface="Times New Roman"/>
              <a:buChar char="❖"/>
            </a:pPr>
            <a:r>
              <a:rPr b="1" lang="es" sz="2100">
                <a:solidFill>
                  <a:srgbClr val="FFFF00"/>
                </a:solidFill>
                <a:latin typeface="Times New Roman"/>
                <a:ea typeface="Times New Roman"/>
                <a:cs typeface="Times New Roman"/>
                <a:sym typeface="Times New Roman"/>
              </a:rPr>
              <a:t>Protección al trabajo de menores trabajadoras:</a:t>
            </a:r>
            <a:r>
              <a:rPr lang="es" sz="2100">
                <a:solidFill>
                  <a:schemeClr val="accent1"/>
                </a:solidFill>
                <a:latin typeface="Times New Roman"/>
                <a:ea typeface="Times New Roman"/>
                <a:cs typeface="Times New Roman"/>
                <a:sym typeface="Times New Roman"/>
              </a:rPr>
              <a:t> El Estado prohíbe el trabajo a menores de 15 años y debe garantizar que continúen con sus estudios, así como las mayores de 15 y menores de 16 años que trabajen tendrán una jornada máxima de seis horas.</a:t>
            </a:r>
            <a:endParaRPr sz="2100">
              <a:solidFill>
                <a:schemeClr val="accent1"/>
              </a:solidFill>
              <a:latin typeface="Times New Roman"/>
              <a:ea typeface="Times New Roman"/>
              <a:cs typeface="Times New Roman"/>
              <a:sym typeface="Times New Roman"/>
            </a:endParaRPr>
          </a:p>
          <a:p>
            <a:pPr indent="-321945" lvl="0" marL="457200" rtl="0" algn="l">
              <a:lnSpc>
                <a:spcPct val="115000"/>
              </a:lnSpc>
              <a:spcBef>
                <a:spcPts val="0"/>
              </a:spcBef>
              <a:spcAft>
                <a:spcPts val="0"/>
              </a:spcAft>
              <a:buClr>
                <a:schemeClr val="accent1"/>
              </a:buClr>
              <a:buSzPct val="100000"/>
              <a:buFont typeface="Times New Roman"/>
              <a:buChar char="❖"/>
            </a:pPr>
            <a:r>
              <a:rPr b="1" lang="es" sz="2100">
                <a:solidFill>
                  <a:srgbClr val="FFFF00"/>
                </a:solidFill>
                <a:latin typeface="Times New Roman"/>
                <a:ea typeface="Times New Roman"/>
                <a:cs typeface="Times New Roman"/>
                <a:sym typeface="Times New Roman"/>
              </a:rPr>
              <a:t>Libertad sindical:</a:t>
            </a:r>
            <a:r>
              <a:rPr lang="es" sz="2100">
                <a:solidFill>
                  <a:schemeClr val="accent1"/>
                </a:solidFill>
                <a:latin typeface="Times New Roman"/>
                <a:ea typeface="Times New Roman"/>
                <a:cs typeface="Times New Roman"/>
                <a:sym typeface="Times New Roman"/>
              </a:rPr>
              <a:t> Derecho de asociarse o afiliarse para defensa de los intereses de las trabajadoras en un sindicato.</a:t>
            </a:r>
            <a:endParaRPr sz="2100">
              <a:solidFill>
                <a:schemeClr val="accent1"/>
              </a:solidFill>
              <a:latin typeface="Times New Roman"/>
              <a:ea typeface="Times New Roman"/>
              <a:cs typeface="Times New Roman"/>
              <a:sym typeface="Times New Roman"/>
            </a:endParaRPr>
          </a:p>
          <a:p>
            <a:pPr indent="0" lvl="0" marL="0" rtl="0" algn="l">
              <a:lnSpc>
                <a:spcPct val="115000"/>
              </a:lnSpc>
              <a:spcBef>
                <a:spcPts val="1100"/>
              </a:spcBef>
              <a:spcAft>
                <a:spcPts val="1100"/>
              </a:spcAft>
              <a:buNone/>
            </a:pPr>
            <a:r>
              <a:t/>
            </a:r>
            <a:endParaRPr>
              <a:solidFill>
                <a:srgbClr val="333333"/>
              </a:solidFill>
              <a:latin typeface="Times New Roman"/>
              <a:ea typeface="Times New Roman"/>
              <a:cs typeface="Times New Roman"/>
              <a:sym typeface="Times New Roman"/>
            </a:endParaRPr>
          </a:p>
        </p:txBody>
      </p:sp>
      <p:pic>
        <p:nvPicPr>
          <p:cNvPr id="334" name="Google Shape;334;p50"/>
          <p:cNvPicPr preferRelativeResize="0"/>
          <p:nvPr/>
        </p:nvPicPr>
        <p:blipFill>
          <a:blip r:embed="rId3">
            <a:alphaModFix/>
          </a:blip>
          <a:stretch>
            <a:fillRect/>
          </a:stretch>
        </p:blipFill>
        <p:spPr>
          <a:xfrm>
            <a:off x="4658575" y="671950"/>
            <a:ext cx="4267200" cy="36265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38" name="Shape 338"/>
        <p:cNvGrpSpPr/>
        <p:nvPr/>
      </p:nvGrpSpPr>
      <p:grpSpPr>
        <a:xfrm>
          <a:off x="0" y="0"/>
          <a:ext cx="0" cy="0"/>
          <a:chOff x="0" y="0"/>
          <a:chExt cx="0" cy="0"/>
        </a:xfrm>
      </p:grpSpPr>
      <p:sp>
        <p:nvSpPr>
          <p:cNvPr id="339" name="Google Shape;339;p51"/>
          <p:cNvSpPr txBox="1"/>
          <p:nvPr>
            <p:ph type="title"/>
          </p:nvPr>
        </p:nvSpPr>
        <p:spPr>
          <a:xfrm>
            <a:off x="244175" y="332625"/>
            <a:ext cx="5864700" cy="4520100"/>
          </a:xfrm>
          <a:prstGeom prst="rect">
            <a:avLst/>
          </a:prstGeom>
        </p:spPr>
        <p:txBody>
          <a:bodyPr anchorCtr="0" anchor="ctr" bIns="91425" lIns="91425" spcFirstLastPara="1" rIns="91425" wrap="square" tIns="91425">
            <a:normAutofit fontScale="90000"/>
          </a:bodyPr>
          <a:lstStyle/>
          <a:p>
            <a:pPr indent="-337819" lvl="0" marL="457200" rtl="0" algn="l">
              <a:lnSpc>
                <a:spcPct val="115000"/>
              </a:lnSpc>
              <a:spcBef>
                <a:spcPts val="0"/>
              </a:spcBef>
              <a:spcAft>
                <a:spcPts val="0"/>
              </a:spcAft>
              <a:buClr>
                <a:schemeClr val="accent1"/>
              </a:buClr>
              <a:buSzPct val="100000"/>
              <a:buFont typeface="Times New Roman"/>
              <a:buChar char="❖"/>
            </a:pPr>
            <a:r>
              <a:rPr lang="es" sz="1911">
                <a:solidFill>
                  <a:srgbClr val="FFFF00"/>
                </a:solidFill>
                <a:latin typeface="Times New Roman"/>
                <a:ea typeface="Times New Roman"/>
                <a:cs typeface="Times New Roman"/>
                <a:sym typeface="Times New Roman"/>
              </a:rPr>
              <a:t>Contratación colectiva:</a:t>
            </a:r>
            <a:r>
              <a:rPr b="0" lang="es" sz="1911">
                <a:solidFill>
                  <a:srgbClr val="FFFF00"/>
                </a:solidFill>
                <a:latin typeface="Times New Roman"/>
                <a:ea typeface="Times New Roman"/>
                <a:cs typeface="Times New Roman"/>
                <a:sym typeface="Times New Roman"/>
              </a:rPr>
              <a:t> </a:t>
            </a:r>
            <a:r>
              <a:rPr b="0" lang="es" sz="1911">
                <a:solidFill>
                  <a:schemeClr val="accent1"/>
                </a:solidFill>
                <a:latin typeface="Times New Roman"/>
                <a:ea typeface="Times New Roman"/>
                <a:cs typeface="Times New Roman"/>
                <a:sym typeface="Times New Roman"/>
              </a:rPr>
              <a:t>Las trabajadoras sindicalizadas pueden negociar con los patrones prestaciones mejores a las establecidas en la ley.</a:t>
            </a:r>
            <a:endParaRPr b="0" sz="1911">
              <a:solidFill>
                <a:schemeClr val="accent1"/>
              </a:solidFill>
              <a:latin typeface="Times New Roman"/>
              <a:ea typeface="Times New Roman"/>
              <a:cs typeface="Times New Roman"/>
              <a:sym typeface="Times New Roman"/>
            </a:endParaRPr>
          </a:p>
          <a:p>
            <a:pPr indent="-337819" lvl="0" marL="457200" rtl="0" algn="l">
              <a:lnSpc>
                <a:spcPct val="115000"/>
              </a:lnSpc>
              <a:spcBef>
                <a:spcPts val="0"/>
              </a:spcBef>
              <a:spcAft>
                <a:spcPts val="0"/>
              </a:spcAft>
              <a:buClr>
                <a:schemeClr val="accent1"/>
              </a:buClr>
              <a:buSzPct val="100000"/>
              <a:buFont typeface="Times New Roman"/>
              <a:buChar char="❖"/>
            </a:pPr>
            <a:r>
              <a:rPr lang="es" sz="1911">
                <a:solidFill>
                  <a:srgbClr val="FFFF00"/>
                </a:solidFill>
                <a:latin typeface="Times New Roman"/>
                <a:ea typeface="Times New Roman"/>
                <a:cs typeface="Times New Roman"/>
                <a:sym typeface="Times New Roman"/>
              </a:rPr>
              <a:t>Derecho de huelga:</a:t>
            </a:r>
            <a:r>
              <a:rPr b="0" lang="es" sz="1911">
                <a:solidFill>
                  <a:srgbClr val="FFFF00"/>
                </a:solidFill>
                <a:latin typeface="Times New Roman"/>
                <a:ea typeface="Times New Roman"/>
                <a:cs typeface="Times New Roman"/>
                <a:sym typeface="Times New Roman"/>
              </a:rPr>
              <a:t> </a:t>
            </a:r>
            <a:r>
              <a:rPr b="0" lang="es" sz="1911">
                <a:solidFill>
                  <a:schemeClr val="accent1"/>
                </a:solidFill>
                <a:latin typeface="Times New Roman"/>
                <a:ea typeface="Times New Roman"/>
                <a:cs typeface="Times New Roman"/>
                <a:sym typeface="Times New Roman"/>
              </a:rPr>
              <a:t>Acto legítimo de suspensión de labores para ejercer el derecho a mejorar las condiciones de trabajo.</a:t>
            </a:r>
            <a:endParaRPr b="0" sz="1911">
              <a:solidFill>
                <a:schemeClr val="accent1"/>
              </a:solidFill>
              <a:latin typeface="Times New Roman"/>
              <a:ea typeface="Times New Roman"/>
              <a:cs typeface="Times New Roman"/>
              <a:sym typeface="Times New Roman"/>
            </a:endParaRPr>
          </a:p>
          <a:p>
            <a:pPr indent="-337819" lvl="0" marL="457200" rtl="0" algn="l">
              <a:lnSpc>
                <a:spcPct val="115000"/>
              </a:lnSpc>
              <a:spcBef>
                <a:spcPts val="0"/>
              </a:spcBef>
              <a:spcAft>
                <a:spcPts val="0"/>
              </a:spcAft>
              <a:buClr>
                <a:schemeClr val="accent1"/>
              </a:buClr>
              <a:buSzPct val="100000"/>
              <a:buFont typeface="Times New Roman"/>
              <a:buChar char="❖"/>
            </a:pPr>
            <a:r>
              <a:rPr lang="es" sz="1911">
                <a:solidFill>
                  <a:srgbClr val="FFFF00"/>
                </a:solidFill>
                <a:latin typeface="Times New Roman"/>
                <a:ea typeface="Times New Roman"/>
                <a:cs typeface="Times New Roman"/>
                <a:sym typeface="Times New Roman"/>
              </a:rPr>
              <a:t>Irrenunciabilidad de derechos adquiridos:</a:t>
            </a:r>
            <a:r>
              <a:rPr lang="es" sz="1911">
                <a:solidFill>
                  <a:schemeClr val="accent1"/>
                </a:solidFill>
                <a:latin typeface="Times New Roman"/>
                <a:ea typeface="Times New Roman"/>
                <a:cs typeface="Times New Roman"/>
                <a:sym typeface="Times New Roman"/>
              </a:rPr>
              <a:t> </a:t>
            </a:r>
            <a:r>
              <a:rPr b="0" lang="es" sz="1911">
                <a:solidFill>
                  <a:schemeClr val="accent1"/>
                </a:solidFill>
                <a:latin typeface="Times New Roman"/>
                <a:ea typeface="Times New Roman"/>
                <a:cs typeface="Times New Roman"/>
                <a:sym typeface="Times New Roman"/>
              </a:rPr>
              <a:t>Ninguna trabajadora puede renunciar a los derechos mínimos reconocidos en la ley laboral y/o en el contrato colectivo.</a:t>
            </a:r>
            <a:endParaRPr b="0" sz="1911">
              <a:solidFill>
                <a:schemeClr val="accent1"/>
              </a:solidFill>
              <a:latin typeface="Times New Roman"/>
              <a:ea typeface="Times New Roman"/>
              <a:cs typeface="Times New Roman"/>
              <a:sym typeface="Times New Roman"/>
            </a:endParaRPr>
          </a:p>
          <a:p>
            <a:pPr indent="-337819" lvl="0" marL="457200" rtl="0" algn="l">
              <a:lnSpc>
                <a:spcPct val="115000"/>
              </a:lnSpc>
              <a:spcBef>
                <a:spcPts val="0"/>
              </a:spcBef>
              <a:spcAft>
                <a:spcPts val="0"/>
              </a:spcAft>
              <a:buClr>
                <a:schemeClr val="accent1"/>
              </a:buClr>
              <a:buSzPct val="100000"/>
              <a:buFont typeface="Times New Roman"/>
              <a:buChar char="❖"/>
            </a:pPr>
            <a:r>
              <a:rPr lang="es" sz="1911">
                <a:solidFill>
                  <a:srgbClr val="FFFF00"/>
                </a:solidFill>
                <a:latin typeface="Times New Roman"/>
                <a:ea typeface="Times New Roman"/>
                <a:cs typeface="Times New Roman"/>
                <a:sym typeface="Times New Roman"/>
              </a:rPr>
              <a:t>Justicia laboral:</a:t>
            </a:r>
            <a:r>
              <a:rPr b="0" lang="es" sz="1911">
                <a:solidFill>
                  <a:srgbClr val="FFFF00"/>
                </a:solidFill>
                <a:latin typeface="Times New Roman"/>
                <a:ea typeface="Times New Roman"/>
                <a:cs typeface="Times New Roman"/>
                <a:sym typeface="Times New Roman"/>
              </a:rPr>
              <a:t> </a:t>
            </a:r>
            <a:r>
              <a:rPr b="0" lang="es" sz="1911">
                <a:solidFill>
                  <a:schemeClr val="accent1"/>
                </a:solidFill>
                <a:latin typeface="Times New Roman"/>
                <a:ea typeface="Times New Roman"/>
                <a:cs typeface="Times New Roman"/>
                <a:sym typeface="Times New Roman"/>
              </a:rPr>
              <a:t>Se encarga de hacer cumplir las leyes en materia laboral referentes a la contratación y el despido de trabajadoras, garantizando sus derechos a través de procedimientos jurídicos.</a:t>
            </a:r>
            <a:endParaRPr b="0" sz="1911">
              <a:solidFill>
                <a:schemeClr val="accent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p:txBody>
      </p:sp>
      <p:pic>
        <p:nvPicPr>
          <p:cNvPr id="340" name="Google Shape;340;p51"/>
          <p:cNvPicPr preferRelativeResize="0"/>
          <p:nvPr/>
        </p:nvPicPr>
        <p:blipFill>
          <a:blip r:embed="rId3">
            <a:alphaModFix/>
          </a:blip>
          <a:stretch>
            <a:fillRect/>
          </a:stretch>
        </p:blipFill>
        <p:spPr>
          <a:xfrm>
            <a:off x="6108875" y="869475"/>
            <a:ext cx="2730326" cy="309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1766425" y="223575"/>
            <a:ext cx="5578200" cy="680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500">
                <a:solidFill>
                  <a:schemeClr val="dk2"/>
                </a:solidFill>
                <a:latin typeface="Times New Roman"/>
                <a:ea typeface="Times New Roman"/>
                <a:cs typeface="Times New Roman"/>
                <a:sym typeface="Times New Roman"/>
              </a:rPr>
              <a:t>Normas del Conversatorio</a:t>
            </a:r>
            <a:endParaRPr sz="2200">
              <a:solidFill>
                <a:schemeClr val="dk2"/>
              </a:solidFill>
              <a:latin typeface="Times New Roman"/>
              <a:ea typeface="Times New Roman"/>
              <a:cs typeface="Times New Roman"/>
              <a:sym typeface="Times New Roman"/>
            </a:endParaRPr>
          </a:p>
        </p:txBody>
      </p:sp>
      <p:sp>
        <p:nvSpPr>
          <p:cNvPr id="85" name="Google Shape;85;p16"/>
          <p:cNvSpPr txBox="1"/>
          <p:nvPr/>
        </p:nvSpPr>
        <p:spPr>
          <a:xfrm>
            <a:off x="187075" y="1351900"/>
            <a:ext cx="5096700" cy="19548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Clr>
                <a:schemeClr val="accent1"/>
              </a:buClr>
              <a:buSzPts val="2300"/>
              <a:buFont typeface="Times New Roman"/>
              <a:buChar char="❖"/>
            </a:pPr>
            <a:r>
              <a:rPr lang="es" sz="2300">
                <a:solidFill>
                  <a:schemeClr val="accent1"/>
                </a:solidFill>
                <a:latin typeface="Times New Roman"/>
                <a:ea typeface="Times New Roman"/>
                <a:cs typeface="Times New Roman"/>
                <a:sym typeface="Times New Roman"/>
              </a:rPr>
              <a:t>Pacto de confidencialidad</a:t>
            </a:r>
            <a:endParaRPr sz="2300">
              <a:solidFill>
                <a:schemeClr val="accent1"/>
              </a:solidFill>
              <a:latin typeface="Times New Roman"/>
              <a:ea typeface="Times New Roman"/>
              <a:cs typeface="Times New Roman"/>
              <a:sym typeface="Times New Roman"/>
            </a:endParaRPr>
          </a:p>
          <a:p>
            <a:pPr indent="-400050" lvl="0" marL="457200" rtl="0" algn="l">
              <a:spcBef>
                <a:spcPts val="0"/>
              </a:spcBef>
              <a:spcAft>
                <a:spcPts val="0"/>
              </a:spcAft>
              <a:buClr>
                <a:schemeClr val="accent1"/>
              </a:buClr>
              <a:buSzPts val="2300"/>
              <a:buFont typeface="Times New Roman"/>
              <a:buChar char="❖"/>
            </a:pPr>
            <a:r>
              <a:rPr lang="es" sz="2300">
                <a:solidFill>
                  <a:schemeClr val="accent1"/>
                </a:solidFill>
                <a:latin typeface="Times New Roman"/>
                <a:ea typeface="Times New Roman"/>
                <a:cs typeface="Times New Roman"/>
                <a:sym typeface="Times New Roman"/>
              </a:rPr>
              <a:t>Respetar la opinión de las demás </a:t>
            </a:r>
            <a:endParaRPr sz="2300">
              <a:solidFill>
                <a:schemeClr val="accent1"/>
              </a:solidFill>
              <a:latin typeface="Times New Roman"/>
              <a:ea typeface="Times New Roman"/>
              <a:cs typeface="Times New Roman"/>
              <a:sym typeface="Times New Roman"/>
            </a:endParaRPr>
          </a:p>
          <a:p>
            <a:pPr indent="-400050" lvl="0" marL="457200" rtl="0" algn="l">
              <a:spcBef>
                <a:spcPts val="0"/>
              </a:spcBef>
              <a:spcAft>
                <a:spcPts val="0"/>
              </a:spcAft>
              <a:buClr>
                <a:schemeClr val="accent1"/>
              </a:buClr>
              <a:buSzPts val="2300"/>
              <a:buFont typeface="Times New Roman"/>
              <a:buChar char="❖"/>
            </a:pPr>
            <a:r>
              <a:rPr lang="es" sz="2300">
                <a:solidFill>
                  <a:schemeClr val="accent1"/>
                </a:solidFill>
                <a:latin typeface="Times New Roman"/>
                <a:ea typeface="Times New Roman"/>
                <a:cs typeface="Times New Roman"/>
                <a:sym typeface="Times New Roman"/>
              </a:rPr>
              <a:t>Respetar a las demás cuando estén hablando</a:t>
            </a:r>
            <a:endParaRPr sz="2300">
              <a:solidFill>
                <a:schemeClr val="accent1"/>
              </a:solidFill>
              <a:latin typeface="Times New Roman"/>
              <a:ea typeface="Times New Roman"/>
              <a:cs typeface="Times New Roman"/>
              <a:sym typeface="Times New Roman"/>
            </a:endParaRPr>
          </a:p>
          <a:p>
            <a:pPr indent="-400050" lvl="0" marL="457200" rtl="0" algn="l">
              <a:spcBef>
                <a:spcPts val="0"/>
              </a:spcBef>
              <a:spcAft>
                <a:spcPts val="0"/>
              </a:spcAft>
              <a:buClr>
                <a:schemeClr val="accent1"/>
              </a:buClr>
              <a:buSzPts val="2300"/>
              <a:buFont typeface="Times New Roman"/>
              <a:buChar char="❖"/>
            </a:pPr>
            <a:r>
              <a:rPr lang="es" sz="2300">
                <a:solidFill>
                  <a:schemeClr val="accent1"/>
                </a:solidFill>
                <a:latin typeface="Times New Roman"/>
                <a:ea typeface="Times New Roman"/>
                <a:cs typeface="Times New Roman"/>
                <a:sym typeface="Times New Roman"/>
              </a:rPr>
              <a:t>Ser sinceras</a:t>
            </a:r>
            <a:endParaRPr/>
          </a:p>
        </p:txBody>
      </p:sp>
      <p:pic>
        <p:nvPicPr>
          <p:cNvPr id="86" name="Google Shape;86;p16"/>
          <p:cNvPicPr preferRelativeResize="0"/>
          <p:nvPr/>
        </p:nvPicPr>
        <p:blipFill>
          <a:blip r:embed="rId3">
            <a:alphaModFix/>
          </a:blip>
          <a:stretch>
            <a:fillRect/>
          </a:stretch>
        </p:blipFill>
        <p:spPr>
          <a:xfrm>
            <a:off x="5439625" y="1056675"/>
            <a:ext cx="3463650" cy="34669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344" name="Shape 344"/>
        <p:cNvGrpSpPr/>
        <p:nvPr/>
      </p:nvGrpSpPr>
      <p:grpSpPr>
        <a:xfrm>
          <a:off x="0" y="0"/>
          <a:ext cx="0" cy="0"/>
          <a:chOff x="0" y="0"/>
          <a:chExt cx="0" cy="0"/>
        </a:xfrm>
      </p:grpSpPr>
      <p:sp>
        <p:nvSpPr>
          <p:cNvPr id="345" name="Google Shape;345;p52"/>
          <p:cNvSpPr txBox="1"/>
          <p:nvPr>
            <p:ph type="title"/>
          </p:nvPr>
        </p:nvSpPr>
        <p:spPr>
          <a:xfrm>
            <a:off x="177750" y="266075"/>
            <a:ext cx="8520600" cy="801000"/>
          </a:xfrm>
          <a:prstGeom prst="rect">
            <a:avLst/>
          </a:prstGeom>
        </p:spPr>
        <p:txBody>
          <a:bodyPr anchorCtr="0" anchor="t" bIns="91425" lIns="91425" spcFirstLastPara="1" rIns="91425" wrap="square" tIns="91425">
            <a:normAutofit/>
          </a:bodyPr>
          <a:lstStyle/>
          <a:p>
            <a:pPr indent="0" lvl="0" marL="0" rtl="0" algn="ctr">
              <a:lnSpc>
                <a:spcPct val="150000"/>
              </a:lnSpc>
              <a:spcBef>
                <a:spcPts val="0"/>
              </a:spcBef>
              <a:spcAft>
                <a:spcPts val="0"/>
              </a:spcAft>
              <a:buNone/>
            </a:pPr>
            <a:r>
              <a:rPr lang="es" sz="2400">
                <a:solidFill>
                  <a:srgbClr val="FFFFFF"/>
                </a:solidFill>
                <a:latin typeface="Times New Roman"/>
                <a:ea typeface="Times New Roman"/>
                <a:cs typeface="Times New Roman"/>
                <a:sym typeface="Times New Roman"/>
              </a:rPr>
              <a:t> Impacto de la sobre carga de trabajo</a:t>
            </a:r>
            <a:endParaRPr sz="2400">
              <a:solidFill>
                <a:srgbClr val="FFFFFF"/>
              </a:solidFill>
              <a:latin typeface="Times New Roman"/>
              <a:ea typeface="Times New Roman"/>
              <a:cs typeface="Times New Roman"/>
              <a:sym typeface="Times New Roman"/>
            </a:endParaRPr>
          </a:p>
        </p:txBody>
      </p:sp>
      <p:sp>
        <p:nvSpPr>
          <p:cNvPr id="346" name="Google Shape;346;p52"/>
          <p:cNvSpPr txBox="1"/>
          <p:nvPr>
            <p:ph idx="1" type="body"/>
          </p:nvPr>
        </p:nvSpPr>
        <p:spPr>
          <a:xfrm>
            <a:off x="311700" y="1228675"/>
            <a:ext cx="4162200" cy="3340200"/>
          </a:xfrm>
          <a:prstGeom prst="rect">
            <a:avLst/>
          </a:prstGeom>
        </p:spPr>
        <p:txBody>
          <a:bodyPr anchorCtr="0" anchor="t" bIns="91425" lIns="91425" spcFirstLastPara="1" rIns="91425" wrap="square" tIns="91425">
            <a:normAutofit/>
          </a:bodyPr>
          <a:lstStyle/>
          <a:p>
            <a:pPr indent="457200" lvl="0" marL="0" rtl="0" algn="just">
              <a:lnSpc>
                <a:spcPct val="150000"/>
              </a:lnSpc>
              <a:spcBef>
                <a:spcPts val="0"/>
              </a:spcBef>
              <a:spcAft>
                <a:spcPts val="0"/>
              </a:spcAft>
              <a:buNone/>
            </a:pPr>
            <a:r>
              <a:rPr lang="es">
                <a:solidFill>
                  <a:schemeClr val="lt1"/>
                </a:solidFill>
                <a:latin typeface="Times New Roman"/>
                <a:ea typeface="Times New Roman"/>
                <a:cs typeface="Times New Roman"/>
                <a:sym typeface="Times New Roman"/>
              </a:rPr>
              <a:t>La sobrecarga de trabajo, entendida como la presión física y mental resultante de las múltiples responsabilidades laborales y domésticas, ha emergido como un factor crítico que incide directamente en el bienestar emocional de estas mujeres.</a:t>
            </a:r>
            <a:endParaRPr>
              <a:solidFill>
                <a:schemeClr val="lt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pic>
        <p:nvPicPr>
          <p:cNvPr id="347" name="Google Shape;347;p52"/>
          <p:cNvPicPr preferRelativeResize="0"/>
          <p:nvPr/>
        </p:nvPicPr>
        <p:blipFill>
          <a:blip r:embed="rId3">
            <a:alphaModFix/>
          </a:blip>
          <a:stretch>
            <a:fillRect/>
          </a:stretch>
        </p:blipFill>
        <p:spPr>
          <a:xfrm>
            <a:off x="4803675" y="1525838"/>
            <a:ext cx="4068825" cy="2745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51" name="Shape 351"/>
        <p:cNvGrpSpPr/>
        <p:nvPr/>
      </p:nvGrpSpPr>
      <p:grpSpPr>
        <a:xfrm>
          <a:off x="0" y="0"/>
          <a:ext cx="0" cy="0"/>
          <a:chOff x="0" y="0"/>
          <a:chExt cx="0" cy="0"/>
        </a:xfrm>
      </p:grpSpPr>
      <p:sp>
        <p:nvSpPr>
          <p:cNvPr id="352" name="Google Shape;352;p53"/>
          <p:cNvSpPr txBox="1"/>
          <p:nvPr>
            <p:ph type="title"/>
          </p:nvPr>
        </p:nvSpPr>
        <p:spPr>
          <a:xfrm>
            <a:off x="275950" y="430650"/>
            <a:ext cx="4557600" cy="4282200"/>
          </a:xfrm>
          <a:prstGeom prst="rect">
            <a:avLst/>
          </a:prstGeom>
        </p:spPr>
        <p:txBody>
          <a:bodyPr anchorCtr="0" anchor="ctr" bIns="91425" lIns="91425" spcFirstLastPara="1" rIns="91425" wrap="square" tIns="91425">
            <a:normAutofit/>
          </a:bodyPr>
          <a:lstStyle/>
          <a:p>
            <a:pPr indent="457200" lvl="0" marL="0" rtl="0" algn="just">
              <a:lnSpc>
                <a:spcPct val="150000"/>
              </a:lnSpc>
              <a:spcBef>
                <a:spcPts val="1200"/>
              </a:spcBef>
              <a:spcAft>
                <a:spcPts val="1200"/>
              </a:spcAft>
              <a:buNone/>
            </a:pPr>
            <a:r>
              <a:rPr b="0" lang="es" sz="1200">
                <a:solidFill>
                  <a:schemeClr val="accent1"/>
                </a:solidFill>
                <a:latin typeface="Arial"/>
                <a:ea typeface="Arial"/>
                <a:cs typeface="Arial"/>
                <a:sym typeface="Arial"/>
              </a:rPr>
              <a:t> </a:t>
            </a:r>
            <a:r>
              <a:rPr b="0" lang="es" sz="2200">
                <a:solidFill>
                  <a:schemeClr val="accent1"/>
                </a:solidFill>
                <a:latin typeface="Times New Roman"/>
                <a:ea typeface="Times New Roman"/>
                <a:cs typeface="Times New Roman"/>
                <a:sym typeface="Times New Roman"/>
              </a:rPr>
              <a:t>Un estudio que se aplicó a 402 mujeres trabajadoras con edades comprendidas entre 27 y 71 años, en Caracas, Venezuela en el 2006, para poder medir la relación trabajo-familia, autoestima, ansiedad, depresión, bienestar, percepción de salud y número de síntomas.</a:t>
            </a:r>
            <a:endParaRPr sz="2200">
              <a:solidFill>
                <a:schemeClr val="accent1"/>
              </a:solidFill>
              <a:latin typeface="Times New Roman"/>
              <a:ea typeface="Times New Roman"/>
              <a:cs typeface="Times New Roman"/>
              <a:sym typeface="Times New Roman"/>
            </a:endParaRPr>
          </a:p>
        </p:txBody>
      </p:sp>
      <p:pic>
        <p:nvPicPr>
          <p:cNvPr id="353" name="Google Shape;353;p53"/>
          <p:cNvPicPr preferRelativeResize="0"/>
          <p:nvPr/>
        </p:nvPicPr>
        <p:blipFill>
          <a:blip r:embed="rId3">
            <a:alphaModFix/>
          </a:blip>
          <a:stretch>
            <a:fillRect/>
          </a:stretch>
        </p:blipFill>
        <p:spPr>
          <a:xfrm>
            <a:off x="5145225" y="332625"/>
            <a:ext cx="3602175" cy="4450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357" name="Shape 357"/>
        <p:cNvGrpSpPr/>
        <p:nvPr/>
      </p:nvGrpSpPr>
      <p:grpSpPr>
        <a:xfrm>
          <a:off x="0" y="0"/>
          <a:ext cx="0" cy="0"/>
          <a:chOff x="0" y="0"/>
          <a:chExt cx="0" cy="0"/>
        </a:xfrm>
      </p:grpSpPr>
      <p:sp>
        <p:nvSpPr>
          <p:cNvPr id="358" name="Google Shape;358;p54"/>
          <p:cNvSpPr txBox="1"/>
          <p:nvPr>
            <p:ph type="title"/>
          </p:nvPr>
        </p:nvSpPr>
        <p:spPr>
          <a:xfrm>
            <a:off x="-200025" y="142125"/>
            <a:ext cx="4204500" cy="4865100"/>
          </a:xfrm>
          <a:prstGeom prst="rect">
            <a:avLst/>
          </a:prstGeom>
        </p:spPr>
        <p:txBody>
          <a:bodyPr anchorCtr="0" anchor="b" bIns="91425" lIns="91425" spcFirstLastPara="1" rIns="91425" wrap="square" tIns="91425">
            <a:noAutofit/>
          </a:bodyPr>
          <a:lstStyle/>
          <a:p>
            <a:pPr indent="0" lvl="0" marL="914400" rtl="0" algn="just">
              <a:lnSpc>
                <a:spcPct val="150000"/>
              </a:lnSpc>
              <a:spcBef>
                <a:spcPts val="1200"/>
              </a:spcBef>
              <a:spcAft>
                <a:spcPts val="1200"/>
              </a:spcAft>
              <a:buNone/>
            </a:pPr>
            <a:r>
              <a:rPr b="0" lang="es" sz="1800">
                <a:solidFill>
                  <a:schemeClr val="lt1"/>
                </a:solidFill>
                <a:latin typeface="Times New Roman"/>
                <a:ea typeface="Times New Roman"/>
                <a:cs typeface="Times New Roman"/>
                <a:sym typeface="Times New Roman"/>
              </a:rPr>
              <a:t>Factor positivo: Al examinar específicamente las gratificaciones (“enriquecer la relación de pareja con los logros laborales”, “aprender cosas en el trabajo que sirven para ser mejor padre o madre”, entre otros), se evidenció que éstas se relacionan, por una parte, con un mayor bienestar y autoestima y, por la otra, con menor depresión, ansiedad y síntomas reportados.</a:t>
            </a:r>
            <a:endParaRPr sz="1800">
              <a:solidFill>
                <a:schemeClr val="lt1"/>
              </a:solidFill>
              <a:latin typeface="Times New Roman"/>
              <a:ea typeface="Times New Roman"/>
              <a:cs typeface="Times New Roman"/>
              <a:sym typeface="Times New Roman"/>
            </a:endParaRPr>
          </a:p>
        </p:txBody>
      </p:sp>
      <p:sp>
        <p:nvSpPr>
          <p:cNvPr id="359" name="Google Shape;359;p54"/>
          <p:cNvSpPr txBox="1"/>
          <p:nvPr>
            <p:ph idx="2" type="body"/>
          </p:nvPr>
        </p:nvSpPr>
        <p:spPr>
          <a:xfrm>
            <a:off x="4644825" y="142125"/>
            <a:ext cx="4362300" cy="4865100"/>
          </a:xfrm>
          <a:prstGeom prst="rect">
            <a:avLst/>
          </a:prstGeom>
        </p:spPr>
        <p:txBody>
          <a:bodyPr anchorCtr="0" anchor="ctr" bIns="91425" lIns="91425" spcFirstLastPara="1" rIns="91425" wrap="square" tIns="91425">
            <a:noAutofit/>
          </a:bodyPr>
          <a:lstStyle/>
          <a:p>
            <a:pPr indent="0" lvl="0" marL="457200" rtl="0" algn="just">
              <a:lnSpc>
                <a:spcPct val="150000"/>
              </a:lnSpc>
              <a:spcBef>
                <a:spcPts val="1200"/>
              </a:spcBef>
              <a:spcAft>
                <a:spcPts val="1200"/>
              </a:spcAft>
              <a:buNone/>
            </a:pPr>
            <a:r>
              <a:rPr lang="es">
                <a:solidFill>
                  <a:srgbClr val="000000"/>
                </a:solidFill>
                <a:latin typeface="Times New Roman"/>
                <a:ea typeface="Times New Roman"/>
                <a:cs typeface="Times New Roman"/>
                <a:sym typeface="Times New Roman"/>
              </a:rPr>
              <a:t>Factor negativo: Las interferencias que se encontraron como parte de la relación trabajo-familia (por ejemplo, “dificultad para realizar tareas del hogar”, “dificultad para dedicar tiempo a los hijos por el cansancio producto del trabajo”, entre otros), se asocian a una mayor depresión, a la presencia de ansiedad y a un mayor número de síntomas tanto físicos como psicológicos. </a:t>
            </a:r>
            <a:endParaRPr sz="2400">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63" name="Shape 363"/>
        <p:cNvGrpSpPr/>
        <p:nvPr/>
      </p:nvGrpSpPr>
      <p:grpSpPr>
        <a:xfrm>
          <a:off x="0" y="0"/>
          <a:ext cx="0" cy="0"/>
          <a:chOff x="0" y="0"/>
          <a:chExt cx="0" cy="0"/>
        </a:xfrm>
      </p:grpSpPr>
      <p:sp>
        <p:nvSpPr>
          <p:cNvPr id="364" name="Google Shape;364;p55"/>
          <p:cNvSpPr txBox="1"/>
          <p:nvPr>
            <p:ph type="title"/>
          </p:nvPr>
        </p:nvSpPr>
        <p:spPr>
          <a:xfrm>
            <a:off x="2234000" y="0"/>
            <a:ext cx="5838000" cy="540600"/>
          </a:xfrm>
          <a:prstGeom prst="rect">
            <a:avLst/>
          </a:prstGeom>
        </p:spPr>
        <p:txBody>
          <a:bodyPr anchorCtr="0" anchor="t" bIns="91425" lIns="91425" spcFirstLastPara="1" rIns="91425" wrap="square" tIns="91425">
            <a:normAutofit fontScale="90000"/>
          </a:bodyPr>
          <a:lstStyle/>
          <a:p>
            <a:pPr indent="0" lvl="0" marL="0" rtl="0" algn="just">
              <a:lnSpc>
                <a:spcPct val="150000"/>
              </a:lnSpc>
              <a:spcBef>
                <a:spcPts val="0"/>
              </a:spcBef>
              <a:spcAft>
                <a:spcPts val="0"/>
              </a:spcAft>
              <a:buNone/>
            </a:pPr>
            <a:r>
              <a:rPr lang="es" sz="2650">
                <a:solidFill>
                  <a:schemeClr val="lt1"/>
                </a:solidFill>
                <a:latin typeface="Times New Roman"/>
                <a:ea typeface="Times New Roman"/>
                <a:cs typeface="Times New Roman"/>
                <a:sym typeface="Times New Roman"/>
              </a:rPr>
              <a:t>Roles de género y salud mental </a:t>
            </a:r>
            <a:endParaRPr sz="265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365" name="Google Shape;365;p55"/>
          <p:cNvSpPr txBox="1"/>
          <p:nvPr>
            <p:ph idx="1" type="body"/>
          </p:nvPr>
        </p:nvSpPr>
        <p:spPr>
          <a:xfrm>
            <a:off x="311700" y="552650"/>
            <a:ext cx="2980500" cy="4265400"/>
          </a:xfrm>
          <a:prstGeom prst="rect">
            <a:avLst/>
          </a:prstGeom>
        </p:spPr>
        <p:txBody>
          <a:bodyPr anchorCtr="0" anchor="t" bIns="91425" lIns="91425" spcFirstLastPara="1" rIns="91425" wrap="square" tIns="91425">
            <a:normAutofit fontScale="85000" lnSpcReduction="20000"/>
          </a:bodyPr>
          <a:lstStyle/>
          <a:p>
            <a:pPr indent="0" lvl="0" marL="0" rtl="0" algn="just">
              <a:lnSpc>
                <a:spcPct val="150000"/>
              </a:lnSpc>
              <a:spcBef>
                <a:spcPts val="0"/>
              </a:spcBef>
              <a:spcAft>
                <a:spcPts val="0"/>
              </a:spcAft>
              <a:buNone/>
            </a:pPr>
            <a:r>
              <a:rPr lang="es" sz="2400">
                <a:solidFill>
                  <a:schemeClr val="lt1"/>
                </a:solidFill>
                <a:latin typeface="Times New Roman"/>
                <a:ea typeface="Times New Roman"/>
                <a:cs typeface="Times New Roman"/>
                <a:sym typeface="Times New Roman"/>
              </a:rPr>
              <a:t>Los roles de género son construcciones sociales arraigadas que delinean las expectativas, responsabilidades y comportamientos atribuidos a hombres y mujeres en una sociedad determinada.</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pic>
        <p:nvPicPr>
          <p:cNvPr id="366" name="Google Shape;366;p55"/>
          <p:cNvPicPr preferRelativeResize="0"/>
          <p:nvPr/>
        </p:nvPicPr>
        <p:blipFill>
          <a:blip r:embed="rId3">
            <a:alphaModFix/>
          </a:blip>
          <a:stretch>
            <a:fillRect/>
          </a:stretch>
        </p:blipFill>
        <p:spPr>
          <a:xfrm>
            <a:off x="3469175" y="723275"/>
            <a:ext cx="5438174" cy="42059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370" name="Shape 370"/>
        <p:cNvGrpSpPr/>
        <p:nvPr/>
      </p:nvGrpSpPr>
      <p:grpSpPr>
        <a:xfrm>
          <a:off x="0" y="0"/>
          <a:ext cx="0" cy="0"/>
          <a:chOff x="0" y="0"/>
          <a:chExt cx="0" cy="0"/>
        </a:xfrm>
      </p:grpSpPr>
      <p:sp>
        <p:nvSpPr>
          <p:cNvPr id="371" name="Google Shape;371;p56"/>
          <p:cNvSpPr txBox="1"/>
          <p:nvPr>
            <p:ph idx="1" type="body"/>
          </p:nvPr>
        </p:nvSpPr>
        <p:spPr>
          <a:xfrm>
            <a:off x="311700" y="267900"/>
            <a:ext cx="3452100" cy="4621200"/>
          </a:xfrm>
          <a:prstGeom prst="rect">
            <a:avLst/>
          </a:prstGeom>
        </p:spPr>
        <p:txBody>
          <a:bodyPr anchorCtr="0" anchor="t" bIns="91425" lIns="91425" spcFirstLastPara="1" rIns="91425" wrap="square" tIns="91425">
            <a:noAutofit/>
          </a:bodyPr>
          <a:lstStyle/>
          <a:p>
            <a:pPr indent="-323850" lvl="0" marL="457200" rtl="0" algn="just">
              <a:lnSpc>
                <a:spcPct val="150000"/>
              </a:lnSpc>
              <a:spcBef>
                <a:spcPts val="0"/>
              </a:spcBef>
              <a:spcAft>
                <a:spcPts val="0"/>
              </a:spcAft>
              <a:buClr>
                <a:schemeClr val="lt1"/>
              </a:buClr>
              <a:buSzPts val="1500"/>
              <a:buFont typeface="Arial"/>
              <a:buChar char="●"/>
            </a:pPr>
            <a:r>
              <a:rPr lang="es" sz="1500">
                <a:solidFill>
                  <a:schemeClr val="lt1"/>
                </a:solidFill>
                <a:latin typeface="Arial"/>
                <a:ea typeface="Arial"/>
                <a:cs typeface="Arial"/>
                <a:sym typeface="Arial"/>
              </a:rPr>
              <a:t>Los roles de género a menudo imponen expectativas poco realistas de perfección en la maternidad, el matrimonio y la carrera profesional,</a:t>
            </a:r>
            <a:endParaRPr sz="1500">
              <a:solidFill>
                <a:schemeClr val="lt1"/>
              </a:solidFill>
              <a:latin typeface="Arial"/>
              <a:ea typeface="Arial"/>
              <a:cs typeface="Arial"/>
              <a:sym typeface="Arial"/>
            </a:endParaRPr>
          </a:p>
          <a:p>
            <a:pPr indent="-323850" lvl="0" marL="457200" rtl="0" algn="just">
              <a:lnSpc>
                <a:spcPct val="150000"/>
              </a:lnSpc>
              <a:spcBef>
                <a:spcPts val="0"/>
              </a:spcBef>
              <a:spcAft>
                <a:spcPts val="0"/>
              </a:spcAft>
              <a:buClr>
                <a:srgbClr val="FFFF00"/>
              </a:buClr>
              <a:buSzPts val="1500"/>
              <a:buFont typeface="Arial"/>
              <a:buChar char="●"/>
            </a:pPr>
            <a:r>
              <a:rPr lang="es" sz="1500">
                <a:solidFill>
                  <a:srgbClr val="FFFF00"/>
                </a:solidFill>
                <a:latin typeface="Arial"/>
                <a:ea typeface="Arial"/>
                <a:cs typeface="Arial"/>
                <a:sym typeface="Arial"/>
              </a:rPr>
              <a:t>La división tradicional del trabajo asigna a las mujeres la responsabilidad primordial del cuidado del hogar y la familia.</a:t>
            </a:r>
            <a:endParaRPr sz="1500">
              <a:solidFill>
                <a:srgbClr val="FFFF00"/>
              </a:solidFill>
              <a:latin typeface="Arial"/>
              <a:ea typeface="Arial"/>
              <a:cs typeface="Arial"/>
              <a:sym typeface="Arial"/>
            </a:endParaRPr>
          </a:p>
          <a:p>
            <a:pPr indent="-323850" lvl="0" marL="457200" rtl="0" algn="just">
              <a:lnSpc>
                <a:spcPct val="150000"/>
              </a:lnSpc>
              <a:spcBef>
                <a:spcPts val="0"/>
              </a:spcBef>
              <a:spcAft>
                <a:spcPts val="0"/>
              </a:spcAft>
              <a:buClr>
                <a:srgbClr val="93C47D"/>
              </a:buClr>
              <a:buSzPts val="1500"/>
              <a:buFont typeface="Arial"/>
              <a:buChar char="●"/>
            </a:pPr>
            <a:r>
              <a:rPr lang="es" sz="1500">
                <a:solidFill>
                  <a:srgbClr val="93C47D"/>
                </a:solidFill>
                <a:latin typeface="Arial"/>
                <a:ea typeface="Arial"/>
                <a:cs typeface="Arial"/>
                <a:sym typeface="Arial"/>
              </a:rPr>
              <a:t>Estos roles pueden limitar las oportunidades de desarrollo personal y profesional de las mujeres.</a:t>
            </a:r>
            <a:endParaRPr sz="1500">
              <a:solidFill>
                <a:srgbClr val="93C47D"/>
              </a:solidFill>
              <a:latin typeface="Arial"/>
              <a:ea typeface="Arial"/>
              <a:cs typeface="Arial"/>
              <a:sym typeface="Arial"/>
            </a:endParaRPr>
          </a:p>
          <a:p>
            <a:pPr indent="0" lvl="0" marL="0" rtl="0" algn="just">
              <a:lnSpc>
                <a:spcPct val="150000"/>
              </a:lnSpc>
              <a:spcBef>
                <a:spcPts val="0"/>
              </a:spcBef>
              <a:spcAft>
                <a:spcPts val="0"/>
              </a:spcAft>
              <a:buNone/>
            </a:pPr>
            <a:r>
              <a:t/>
            </a:r>
            <a:endParaRPr sz="1500">
              <a:solidFill>
                <a:srgbClr val="000000"/>
              </a:solidFill>
              <a:latin typeface="Arial"/>
              <a:ea typeface="Arial"/>
              <a:cs typeface="Arial"/>
              <a:sym typeface="Arial"/>
            </a:endParaRPr>
          </a:p>
        </p:txBody>
      </p:sp>
      <p:sp>
        <p:nvSpPr>
          <p:cNvPr id="372" name="Google Shape;372;p56"/>
          <p:cNvSpPr/>
          <p:nvPr/>
        </p:nvSpPr>
        <p:spPr>
          <a:xfrm rot="1423375">
            <a:off x="3976682" y="1030286"/>
            <a:ext cx="1515235" cy="52227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73" name="Google Shape;373;p56"/>
          <p:cNvSpPr/>
          <p:nvPr/>
        </p:nvSpPr>
        <p:spPr>
          <a:xfrm rot="681">
            <a:off x="4097232" y="2205545"/>
            <a:ext cx="1515300" cy="522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74" name="Google Shape;374;p56"/>
          <p:cNvSpPr/>
          <p:nvPr/>
        </p:nvSpPr>
        <p:spPr>
          <a:xfrm rot="-1719941">
            <a:off x="4097220" y="3429509"/>
            <a:ext cx="1515328" cy="52211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75" name="Google Shape;375;p56"/>
          <p:cNvSpPr txBox="1"/>
          <p:nvPr/>
        </p:nvSpPr>
        <p:spPr>
          <a:xfrm>
            <a:off x="5704800" y="267900"/>
            <a:ext cx="3269400" cy="438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800">
              <a:solidFill>
                <a:schemeClr val="lt1"/>
              </a:solidFill>
              <a:latin typeface="Times New Roman"/>
              <a:ea typeface="Times New Roman"/>
              <a:cs typeface="Times New Roman"/>
              <a:sym typeface="Times New Roman"/>
            </a:endParaRPr>
          </a:p>
        </p:txBody>
      </p:sp>
      <p:sp>
        <p:nvSpPr>
          <p:cNvPr id="376" name="Google Shape;376;p56"/>
          <p:cNvSpPr/>
          <p:nvPr/>
        </p:nvSpPr>
        <p:spPr>
          <a:xfrm>
            <a:off x="5612525" y="133950"/>
            <a:ext cx="3361800" cy="48354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rPr b="1" lang="es" sz="1500">
                <a:solidFill>
                  <a:schemeClr val="dk2"/>
                </a:solidFill>
                <a:latin typeface="Times New Roman"/>
                <a:ea typeface="Times New Roman"/>
                <a:cs typeface="Times New Roman"/>
                <a:sym typeface="Times New Roman"/>
              </a:rPr>
              <a:t>MUJER = papel de las mujeres a realizar  (labores domésticas, crianza y educación de los hijos, cuidadoras = rol reproductivo = trabajo no remunerado).</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rPr b="1" lang="es" sz="1500">
                <a:solidFill>
                  <a:schemeClr val="dk2"/>
                </a:solidFill>
                <a:latin typeface="Times New Roman"/>
                <a:ea typeface="Times New Roman"/>
                <a:cs typeface="Times New Roman"/>
                <a:sym typeface="Times New Roman"/>
              </a:rPr>
              <a:t>HOMBRE = papel de los hombres a realizar (actividades valoradas, poder, autoridad, estatus = rol productivo = trabajo remunerado).</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1500">
              <a:solidFill>
                <a:schemeClr val="dk2"/>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380" name="Shape 380"/>
        <p:cNvGrpSpPr/>
        <p:nvPr/>
      </p:nvGrpSpPr>
      <p:grpSpPr>
        <a:xfrm>
          <a:off x="0" y="0"/>
          <a:ext cx="0" cy="0"/>
          <a:chOff x="0" y="0"/>
          <a:chExt cx="0" cy="0"/>
        </a:xfrm>
      </p:grpSpPr>
      <p:sp>
        <p:nvSpPr>
          <p:cNvPr id="381" name="Google Shape;381;p57"/>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s" sz="2480">
                <a:solidFill>
                  <a:schemeClr val="lt1"/>
                </a:solidFill>
                <a:latin typeface="Times New Roman"/>
                <a:ea typeface="Times New Roman"/>
                <a:cs typeface="Times New Roman"/>
                <a:sym typeface="Times New Roman"/>
              </a:rPr>
              <a:t>Promoción</a:t>
            </a:r>
            <a:r>
              <a:rPr lang="es" sz="2480">
                <a:solidFill>
                  <a:schemeClr val="lt1"/>
                </a:solidFill>
                <a:latin typeface="Times New Roman"/>
                <a:ea typeface="Times New Roman"/>
                <a:cs typeface="Times New Roman"/>
                <a:sym typeface="Times New Roman"/>
              </a:rPr>
              <a:t> de la Salud </a:t>
            </a:r>
            <a:endParaRPr sz="1879">
              <a:solidFill>
                <a:schemeClr val="lt1"/>
              </a:solidFill>
              <a:latin typeface="Times New Roman"/>
              <a:ea typeface="Times New Roman"/>
              <a:cs typeface="Times New Roman"/>
              <a:sym typeface="Times New Roman"/>
            </a:endParaRPr>
          </a:p>
        </p:txBody>
      </p:sp>
      <p:sp>
        <p:nvSpPr>
          <p:cNvPr id="382" name="Google Shape;382;p57"/>
          <p:cNvSpPr txBox="1"/>
          <p:nvPr>
            <p:ph idx="1" type="body"/>
          </p:nvPr>
        </p:nvSpPr>
        <p:spPr>
          <a:xfrm>
            <a:off x="311700" y="817075"/>
            <a:ext cx="4456800" cy="4152300"/>
          </a:xfrm>
          <a:prstGeom prst="rect">
            <a:avLst/>
          </a:prstGeom>
        </p:spPr>
        <p:txBody>
          <a:bodyPr anchorCtr="0" anchor="t" bIns="91425" lIns="91425" spcFirstLastPara="1" rIns="91425" wrap="square" tIns="91425">
            <a:normAutofit fontScale="77500"/>
          </a:bodyPr>
          <a:lstStyle/>
          <a:p>
            <a:pPr indent="457200" lvl="0" marL="0" rtl="0" algn="just">
              <a:lnSpc>
                <a:spcPct val="150000"/>
              </a:lnSpc>
              <a:spcBef>
                <a:spcPts val="0"/>
              </a:spcBef>
              <a:spcAft>
                <a:spcPts val="0"/>
              </a:spcAft>
              <a:buNone/>
            </a:pPr>
            <a:r>
              <a:rPr lang="es" sz="2100">
                <a:solidFill>
                  <a:schemeClr val="lt1"/>
                </a:solidFill>
                <a:latin typeface="Times New Roman"/>
                <a:ea typeface="Times New Roman"/>
                <a:cs typeface="Times New Roman"/>
                <a:sym typeface="Times New Roman"/>
              </a:rPr>
              <a:t>La Promoción de la Salud (PS) es un pilar esencial en la construcción de sociedades sanas abarca muchos aspectos por ser holística, interdisciplinaria y su noción es que la salud trasciende más allá de la mera ausencia de enfermedad, lo que busca potenciar el bienestar en todas sus dimensiones. La PS no se limita a intervenir únicamente cuando aparecen síntomas, sino que busca proactivamente crear entornos propicios para las comunidades. </a:t>
            </a:r>
            <a:endParaRPr sz="2100">
              <a:solidFill>
                <a:schemeClr val="lt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pic>
        <p:nvPicPr>
          <p:cNvPr id="383" name="Google Shape;383;p57"/>
          <p:cNvPicPr preferRelativeResize="0"/>
          <p:nvPr/>
        </p:nvPicPr>
        <p:blipFill>
          <a:blip r:embed="rId3">
            <a:alphaModFix/>
          </a:blip>
          <a:stretch>
            <a:fillRect/>
          </a:stretch>
        </p:blipFill>
        <p:spPr>
          <a:xfrm>
            <a:off x="4768500" y="120550"/>
            <a:ext cx="2928298" cy="1606774"/>
          </a:xfrm>
          <a:prstGeom prst="rect">
            <a:avLst/>
          </a:prstGeom>
          <a:noFill/>
          <a:ln>
            <a:noFill/>
          </a:ln>
        </p:spPr>
      </p:pic>
      <p:pic>
        <p:nvPicPr>
          <p:cNvPr id="384" name="Google Shape;384;p57"/>
          <p:cNvPicPr preferRelativeResize="0"/>
          <p:nvPr/>
        </p:nvPicPr>
        <p:blipFill>
          <a:blip r:embed="rId4">
            <a:alphaModFix/>
          </a:blip>
          <a:stretch>
            <a:fillRect/>
          </a:stretch>
        </p:blipFill>
        <p:spPr>
          <a:xfrm>
            <a:off x="6700175" y="1446600"/>
            <a:ext cx="2443825" cy="1437625"/>
          </a:xfrm>
          <a:prstGeom prst="rect">
            <a:avLst/>
          </a:prstGeom>
          <a:noFill/>
          <a:ln>
            <a:noFill/>
          </a:ln>
        </p:spPr>
      </p:pic>
      <p:pic>
        <p:nvPicPr>
          <p:cNvPr id="385" name="Google Shape;385;p57"/>
          <p:cNvPicPr preferRelativeResize="0"/>
          <p:nvPr/>
        </p:nvPicPr>
        <p:blipFill>
          <a:blip r:embed="rId5">
            <a:alphaModFix/>
          </a:blip>
          <a:stretch>
            <a:fillRect/>
          </a:stretch>
        </p:blipFill>
        <p:spPr>
          <a:xfrm>
            <a:off x="4827150" y="1727325"/>
            <a:ext cx="2071051" cy="16067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389" name="Shape 389"/>
        <p:cNvGrpSpPr/>
        <p:nvPr/>
      </p:nvGrpSpPr>
      <p:grpSpPr>
        <a:xfrm>
          <a:off x="0" y="0"/>
          <a:ext cx="0" cy="0"/>
          <a:chOff x="0" y="0"/>
          <a:chExt cx="0" cy="0"/>
        </a:xfrm>
      </p:grpSpPr>
      <p:sp>
        <p:nvSpPr>
          <p:cNvPr id="390" name="Google Shape;390;p58"/>
          <p:cNvSpPr txBox="1"/>
          <p:nvPr/>
        </p:nvSpPr>
        <p:spPr>
          <a:xfrm>
            <a:off x="1391525" y="325575"/>
            <a:ext cx="6084000" cy="18777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s" sz="2000">
                <a:latin typeface="Times New Roman"/>
                <a:ea typeface="Times New Roman"/>
                <a:cs typeface="Times New Roman"/>
                <a:sym typeface="Times New Roman"/>
              </a:rPr>
              <a:t>Para la PS es un tema de gran relevancia ya que busca empoderar a las mujeres para que tomen el control de su salud y adopten medidas proactivas para promover su bienestar físico, mental y social.</a:t>
            </a:r>
            <a:endParaRPr/>
          </a:p>
        </p:txBody>
      </p:sp>
      <p:pic>
        <p:nvPicPr>
          <p:cNvPr id="391" name="Google Shape;391;p58"/>
          <p:cNvPicPr preferRelativeResize="0"/>
          <p:nvPr/>
        </p:nvPicPr>
        <p:blipFill>
          <a:blip r:embed="rId3">
            <a:alphaModFix/>
          </a:blip>
          <a:stretch>
            <a:fillRect/>
          </a:stretch>
        </p:blipFill>
        <p:spPr>
          <a:xfrm>
            <a:off x="1460788" y="2571750"/>
            <a:ext cx="6222425" cy="2081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395" name="Shape 395"/>
        <p:cNvGrpSpPr/>
        <p:nvPr/>
      </p:nvGrpSpPr>
      <p:grpSpPr>
        <a:xfrm>
          <a:off x="0" y="0"/>
          <a:ext cx="0" cy="0"/>
          <a:chOff x="0" y="0"/>
          <a:chExt cx="0" cy="0"/>
        </a:xfrm>
      </p:grpSpPr>
      <p:sp>
        <p:nvSpPr>
          <p:cNvPr id="396" name="Google Shape;396;p59"/>
          <p:cNvSpPr txBox="1"/>
          <p:nvPr>
            <p:ph type="title"/>
          </p:nvPr>
        </p:nvSpPr>
        <p:spPr>
          <a:xfrm>
            <a:off x="311700" y="88275"/>
            <a:ext cx="7944300" cy="8010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990"/>
              <a:buNone/>
            </a:pPr>
            <a:r>
              <a:rPr lang="es" sz="2000">
                <a:solidFill>
                  <a:schemeClr val="lt1"/>
                </a:solidFill>
                <a:latin typeface="Times New Roman"/>
                <a:ea typeface="Times New Roman"/>
                <a:cs typeface="Times New Roman"/>
                <a:sym typeface="Times New Roman"/>
              </a:rPr>
              <a:t>En cuanto a la relación que existe entre la PS y la SM de la Mujeres es fundamental y compleja.</a:t>
            </a:r>
            <a:endParaRPr sz="3980">
              <a:solidFill>
                <a:schemeClr val="lt1"/>
              </a:solidFill>
              <a:latin typeface="Times New Roman"/>
              <a:ea typeface="Times New Roman"/>
              <a:cs typeface="Times New Roman"/>
              <a:sym typeface="Times New Roman"/>
            </a:endParaRPr>
          </a:p>
        </p:txBody>
      </p:sp>
      <p:sp>
        <p:nvSpPr>
          <p:cNvPr id="397" name="Google Shape;397;p59"/>
          <p:cNvSpPr txBox="1"/>
          <p:nvPr>
            <p:ph idx="1" type="body"/>
          </p:nvPr>
        </p:nvSpPr>
        <p:spPr>
          <a:xfrm>
            <a:off x="160725" y="901650"/>
            <a:ext cx="2425500" cy="402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0"/>
              </a:spcBef>
              <a:spcAft>
                <a:spcPts val="0"/>
              </a:spcAft>
              <a:buNone/>
            </a:pPr>
            <a:r>
              <a:rPr lang="es" sz="1800">
                <a:solidFill>
                  <a:srgbClr val="000000"/>
                </a:solidFill>
                <a:latin typeface="Times New Roman"/>
                <a:ea typeface="Times New Roman"/>
                <a:cs typeface="Times New Roman"/>
                <a:sym typeface="Times New Roman"/>
              </a:rPr>
              <a:t> Por un lado, la Promoción de la Salud busca empoderar a las mujeres para acompañarlas y puedan tomar mejores decisiones que impacten positivamente en su bienestar mental. </a:t>
            </a:r>
            <a:endParaRPr sz="1800">
              <a:latin typeface="Times New Roman"/>
              <a:ea typeface="Times New Roman"/>
              <a:cs typeface="Times New Roman"/>
              <a:sym typeface="Times New Roman"/>
            </a:endParaRPr>
          </a:p>
        </p:txBody>
      </p:sp>
      <p:sp>
        <p:nvSpPr>
          <p:cNvPr id="398" name="Google Shape;398;p59"/>
          <p:cNvSpPr txBox="1"/>
          <p:nvPr>
            <p:ph idx="2" type="body"/>
          </p:nvPr>
        </p:nvSpPr>
        <p:spPr>
          <a:xfrm>
            <a:off x="6224800" y="889275"/>
            <a:ext cx="2761800" cy="41226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935"/>
              <a:buNone/>
            </a:pPr>
            <a:r>
              <a:rPr lang="es" sz="1800">
                <a:solidFill>
                  <a:srgbClr val="000000"/>
                </a:solidFill>
                <a:latin typeface="Times New Roman"/>
                <a:ea typeface="Times New Roman"/>
                <a:cs typeface="Times New Roman"/>
                <a:sym typeface="Times New Roman"/>
              </a:rPr>
              <a:t>Por otro lado, la Salud Mental de las mujeres puede verse afectada por una serie de factores sociales, económicos y culturales, los cuales pueden abordarse y mitigarse a través de estrategias de promoción de la salud.</a:t>
            </a:r>
            <a:endParaRPr sz="1800">
              <a:solidFill>
                <a:srgbClr val="000000"/>
              </a:solidFill>
              <a:latin typeface="Times New Roman"/>
              <a:ea typeface="Times New Roman"/>
              <a:cs typeface="Times New Roman"/>
              <a:sym typeface="Times New Roman"/>
            </a:endParaRPr>
          </a:p>
          <a:p>
            <a:pPr indent="0" lvl="0" marL="0" rtl="0" algn="l">
              <a:spcBef>
                <a:spcPts val="0"/>
              </a:spcBef>
              <a:spcAft>
                <a:spcPts val="1200"/>
              </a:spcAft>
              <a:buSzPts val="935"/>
              <a:buNone/>
            </a:pPr>
            <a:r>
              <a:t/>
            </a:r>
            <a:endParaRPr sz="1190"/>
          </a:p>
        </p:txBody>
      </p:sp>
      <p:pic>
        <p:nvPicPr>
          <p:cNvPr id="399" name="Google Shape;399;p59"/>
          <p:cNvPicPr preferRelativeResize="0"/>
          <p:nvPr/>
        </p:nvPicPr>
        <p:blipFill>
          <a:blip r:embed="rId3">
            <a:alphaModFix/>
          </a:blip>
          <a:stretch>
            <a:fillRect/>
          </a:stretch>
        </p:blipFill>
        <p:spPr>
          <a:xfrm>
            <a:off x="2732400" y="1690775"/>
            <a:ext cx="3492400" cy="1903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403" name="Shape 403"/>
        <p:cNvGrpSpPr/>
        <p:nvPr/>
      </p:nvGrpSpPr>
      <p:grpSpPr>
        <a:xfrm>
          <a:off x="0" y="0"/>
          <a:ext cx="0" cy="0"/>
          <a:chOff x="0" y="0"/>
          <a:chExt cx="0" cy="0"/>
        </a:xfrm>
      </p:grpSpPr>
      <p:sp>
        <p:nvSpPr>
          <p:cNvPr id="404" name="Google Shape;404;p60"/>
          <p:cNvSpPr txBox="1"/>
          <p:nvPr>
            <p:ph type="title"/>
          </p:nvPr>
        </p:nvSpPr>
        <p:spPr>
          <a:xfrm>
            <a:off x="388450" y="227700"/>
            <a:ext cx="4567500" cy="4540800"/>
          </a:xfrm>
          <a:prstGeom prst="rect">
            <a:avLst/>
          </a:prstGeom>
        </p:spPr>
        <p:txBody>
          <a:bodyPr anchorCtr="0" anchor="ctr" bIns="91425" lIns="91425" spcFirstLastPara="1" rIns="91425" wrap="square" tIns="91425">
            <a:normAutofit fontScale="90000"/>
          </a:bodyPr>
          <a:lstStyle/>
          <a:p>
            <a:pPr indent="457200" lvl="0" marL="0" rtl="0" algn="just">
              <a:lnSpc>
                <a:spcPct val="150000"/>
              </a:lnSpc>
              <a:spcBef>
                <a:spcPts val="0"/>
              </a:spcBef>
              <a:spcAft>
                <a:spcPts val="0"/>
              </a:spcAft>
              <a:buNone/>
            </a:pPr>
            <a:r>
              <a:t/>
            </a:r>
            <a:endParaRPr b="0" sz="2177">
              <a:solidFill>
                <a:srgbClr val="000000"/>
              </a:solidFill>
              <a:latin typeface="Times New Roman"/>
              <a:ea typeface="Times New Roman"/>
              <a:cs typeface="Times New Roman"/>
              <a:sym typeface="Times New Roman"/>
            </a:endParaRPr>
          </a:p>
          <a:p>
            <a:pPr indent="457200" lvl="0" marL="0" rtl="0" algn="just">
              <a:lnSpc>
                <a:spcPct val="150000"/>
              </a:lnSpc>
              <a:spcBef>
                <a:spcPts val="1500"/>
              </a:spcBef>
              <a:spcAft>
                <a:spcPts val="0"/>
              </a:spcAft>
              <a:buNone/>
            </a:pPr>
            <a:r>
              <a:t/>
            </a:r>
            <a:endParaRPr b="0" sz="2177">
              <a:solidFill>
                <a:srgbClr val="000000"/>
              </a:solidFill>
              <a:latin typeface="Times New Roman"/>
              <a:ea typeface="Times New Roman"/>
              <a:cs typeface="Times New Roman"/>
              <a:sym typeface="Times New Roman"/>
            </a:endParaRPr>
          </a:p>
          <a:p>
            <a:pPr indent="457200" lvl="0" marL="0" rtl="0" algn="just">
              <a:lnSpc>
                <a:spcPct val="150000"/>
              </a:lnSpc>
              <a:spcBef>
                <a:spcPts val="1500"/>
              </a:spcBef>
              <a:spcAft>
                <a:spcPts val="0"/>
              </a:spcAft>
              <a:buNone/>
            </a:pPr>
            <a:r>
              <a:rPr b="0" lang="es" sz="1772">
                <a:solidFill>
                  <a:srgbClr val="000000"/>
                </a:solidFill>
                <a:latin typeface="Times New Roman"/>
                <a:ea typeface="Times New Roman"/>
                <a:cs typeface="Times New Roman"/>
                <a:sym typeface="Times New Roman"/>
              </a:rPr>
              <a:t>El promover el apoyo social en las comunidades es un factor importante por que al hacer un trabajo en colectivo en donde los gobiernos, la sociedades y las familias (hijos, esposos), así como la creación de programas de intervención temprana, políticas que ayuden a la salud mental de las mujeres, el fácil acceso a los servicios de salud mental y fomentar entornos físicos, sociales y laborales que promuevan el bienestar emocional y la resiliencia, son partes fundamentales para que la mujeres tenga una calidad de vida más adecuada porque son clave fundamental para sociedad.</a:t>
            </a:r>
            <a:endParaRPr b="0" sz="1772">
              <a:solidFill>
                <a:srgbClr val="000000"/>
              </a:solidFill>
              <a:latin typeface="Times New Roman"/>
              <a:ea typeface="Times New Roman"/>
              <a:cs typeface="Times New Roman"/>
              <a:sym typeface="Times New Roman"/>
            </a:endParaRPr>
          </a:p>
          <a:p>
            <a:pPr indent="0" lvl="0" marL="0" rtl="0" algn="ctr">
              <a:spcBef>
                <a:spcPts val="1500"/>
              </a:spcBef>
              <a:spcAft>
                <a:spcPts val="0"/>
              </a:spcAft>
              <a:buNone/>
            </a:pPr>
            <a:r>
              <a:t/>
            </a:r>
            <a:endParaRPr/>
          </a:p>
        </p:txBody>
      </p:sp>
      <p:pic>
        <p:nvPicPr>
          <p:cNvPr id="405" name="Google Shape;405;p60"/>
          <p:cNvPicPr preferRelativeResize="0"/>
          <p:nvPr/>
        </p:nvPicPr>
        <p:blipFill>
          <a:blip r:embed="rId3">
            <a:alphaModFix/>
          </a:blip>
          <a:stretch>
            <a:fillRect/>
          </a:stretch>
        </p:blipFill>
        <p:spPr>
          <a:xfrm>
            <a:off x="5108350" y="152400"/>
            <a:ext cx="3102499" cy="1896976"/>
          </a:xfrm>
          <a:prstGeom prst="rect">
            <a:avLst/>
          </a:prstGeom>
          <a:noFill/>
          <a:ln>
            <a:noFill/>
          </a:ln>
        </p:spPr>
      </p:pic>
      <p:pic>
        <p:nvPicPr>
          <p:cNvPr id="406" name="Google Shape;406;p60"/>
          <p:cNvPicPr preferRelativeResize="0"/>
          <p:nvPr/>
        </p:nvPicPr>
        <p:blipFill>
          <a:blip r:embed="rId4">
            <a:alphaModFix/>
          </a:blip>
          <a:stretch>
            <a:fillRect/>
          </a:stretch>
        </p:blipFill>
        <p:spPr>
          <a:xfrm>
            <a:off x="6374125" y="1696950"/>
            <a:ext cx="2633701" cy="1749599"/>
          </a:xfrm>
          <a:prstGeom prst="rect">
            <a:avLst/>
          </a:prstGeom>
          <a:noFill/>
          <a:ln>
            <a:noFill/>
          </a:ln>
        </p:spPr>
      </p:pic>
      <p:pic>
        <p:nvPicPr>
          <p:cNvPr id="407" name="Google Shape;407;p60"/>
          <p:cNvPicPr preferRelativeResize="0"/>
          <p:nvPr/>
        </p:nvPicPr>
        <p:blipFill>
          <a:blip r:embed="rId5">
            <a:alphaModFix/>
          </a:blip>
          <a:stretch>
            <a:fillRect/>
          </a:stretch>
        </p:blipFill>
        <p:spPr>
          <a:xfrm>
            <a:off x="5108350" y="3040550"/>
            <a:ext cx="2208425" cy="1969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411" name="Shape 411"/>
        <p:cNvGrpSpPr/>
        <p:nvPr/>
      </p:nvGrpSpPr>
      <p:grpSpPr>
        <a:xfrm>
          <a:off x="0" y="0"/>
          <a:ext cx="0" cy="0"/>
          <a:chOff x="0" y="0"/>
          <a:chExt cx="0" cy="0"/>
        </a:xfrm>
      </p:grpSpPr>
      <p:sp>
        <p:nvSpPr>
          <p:cNvPr id="412" name="Google Shape;412;p61"/>
          <p:cNvSpPr txBox="1"/>
          <p:nvPr>
            <p:ph type="title"/>
          </p:nvPr>
        </p:nvSpPr>
        <p:spPr>
          <a:xfrm>
            <a:off x="311700" y="26605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sz="2400">
                <a:latin typeface="Times New Roman"/>
                <a:ea typeface="Times New Roman"/>
                <a:cs typeface="Times New Roman"/>
                <a:sym typeface="Times New Roman"/>
              </a:rPr>
              <a:t>Actividad.3  Cada participante </a:t>
            </a:r>
            <a:r>
              <a:rPr lang="es" sz="2400">
                <a:latin typeface="Times New Roman"/>
                <a:ea typeface="Times New Roman"/>
                <a:cs typeface="Times New Roman"/>
                <a:sym typeface="Times New Roman"/>
              </a:rPr>
              <a:t>escribirá</a:t>
            </a:r>
            <a:r>
              <a:rPr lang="es" sz="2400">
                <a:latin typeface="Times New Roman"/>
                <a:ea typeface="Times New Roman"/>
                <a:cs typeface="Times New Roman"/>
                <a:sym typeface="Times New Roman"/>
              </a:rPr>
              <a:t> que significa y que conocen de las palabras siguientes.</a:t>
            </a:r>
            <a:endParaRPr sz="2400">
              <a:latin typeface="Times New Roman"/>
              <a:ea typeface="Times New Roman"/>
              <a:cs typeface="Times New Roman"/>
              <a:sym typeface="Times New Roman"/>
            </a:endParaRPr>
          </a:p>
        </p:txBody>
      </p:sp>
      <p:sp>
        <p:nvSpPr>
          <p:cNvPr id="413" name="Google Shape;413;p61"/>
          <p:cNvSpPr txBox="1"/>
          <p:nvPr>
            <p:ph idx="1" type="body"/>
          </p:nvPr>
        </p:nvSpPr>
        <p:spPr>
          <a:xfrm>
            <a:off x="311700" y="1228675"/>
            <a:ext cx="2648400" cy="3340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s" sz="2000">
                <a:solidFill>
                  <a:schemeClr val="lt1"/>
                </a:solidFill>
                <a:latin typeface="Times New Roman"/>
                <a:ea typeface="Times New Roman"/>
                <a:cs typeface="Times New Roman"/>
                <a:sym typeface="Times New Roman"/>
              </a:rPr>
              <a:t>Autocuidado</a:t>
            </a:r>
            <a:endParaRPr sz="2000">
              <a:solidFill>
                <a:schemeClr val="lt1"/>
              </a:solidFill>
              <a:latin typeface="Times New Roman"/>
              <a:ea typeface="Times New Roman"/>
              <a:cs typeface="Times New Roman"/>
              <a:sym typeface="Times New Roman"/>
            </a:endParaRPr>
          </a:p>
          <a:p>
            <a:pPr indent="-346075" lvl="0" marL="457200" rtl="0" algn="l">
              <a:spcBef>
                <a:spcPts val="1200"/>
              </a:spcBef>
              <a:spcAft>
                <a:spcPts val="0"/>
              </a:spcAft>
              <a:buSzPct val="100000"/>
              <a:buFont typeface="Times New Roman"/>
              <a:buChar char="●"/>
            </a:pPr>
            <a:r>
              <a:rPr lang="es" sz="2000">
                <a:latin typeface="Times New Roman"/>
                <a:ea typeface="Times New Roman"/>
                <a:cs typeface="Times New Roman"/>
                <a:sym typeface="Times New Roman"/>
              </a:rPr>
              <a:t>valorarse</a:t>
            </a:r>
            <a:endParaRPr sz="2000">
              <a:latin typeface="Times New Roman"/>
              <a:ea typeface="Times New Roman"/>
              <a:cs typeface="Times New Roman"/>
              <a:sym typeface="Times New Roman"/>
            </a:endParaRPr>
          </a:p>
          <a:p>
            <a:pPr indent="-346075" lvl="0" marL="457200" rtl="0" algn="l">
              <a:spcBef>
                <a:spcPts val="0"/>
              </a:spcBef>
              <a:spcAft>
                <a:spcPts val="0"/>
              </a:spcAft>
              <a:buSzPct val="100000"/>
              <a:buFont typeface="Times New Roman"/>
              <a:buChar char="●"/>
            </a:pPr>
            <a:r>
              <a:rPr lang="es" sz="2000">
                <a:latin typeface="Times New Roman"/>
                <a:ea typeface="Times New Roman"/>
                <a:cs typeface="Times New Roman"/>
                <a:sym typeface="Times New Roman"/>
              </a:rPr>
              <a:t>el cuidado t tiempo que podemos darnos a nosotras misma</a:t>
            </a:r>
            <a:endParaRPr sz="2000">
              <a:latin typeface="Times New Roman"/>
              <a:ea typeface="Times New Roman"/>
              <a:cs typeface="Times New Roman"/>
              <a:sym typeface="Times New Roman"/>
            </a:endParaRPr>
          </a:p>
          <a:p>
            <a:pPr indent="-346075" lvl="0" marL="457200" rtl="0" algn="l">
              <a:spcBef>
                <a:spcPts val="0"/>
              </a:spcBef>
              <a:spcAft>
                <a:spcPts val="0"/>
              </a:spcAft>
              <a:buSzPct val="100000"/>
              <a:buFont typeface="Times New Roman"/>
              <a:buChar char="●"/>
            </a:pPr>
            <a:r>
              <a:rPr lang="es" sz="2000">
                <a:latin typeface="Times New Roman"/>
                <a:ea typeface="Times New Roman"/>
                <a:cs typeface="Times New Roman"/>
                <a:sym typeface="Times New Roman"/>
              </a:rPr>
              <a:t>cuidar salud emocional</a:t>
            </a:r>
            <a:endParaRPr sz="2000">
              <a:latin typeface="Times New Roman"/>
              <a:ea typeface="Times New Roman"/>
              <a:cs typeface="Times New Roman"/>
              <a:sym typeface="Times New Roman"/>
            </a:endParaRPr>
          </a:p>
          <a:p>
            <a:pPr indent="-346075" lvl="0" marL="457200" rtl="0" algn="l">
              <a:spcBef>
                <a:spcPts val="0"/>
              </a:spcBef>
              <a:spcAft>
                <a:spcPts val="0"/>
              </a:spcAft>
              <a:buSzPct val="100000"/>
              <a:buFont typeface="Times New Roman"/>
              <a:buChar char="●"/>
            </a:pPr>
            <a:r>
              <a:rPr lang="es" sz="2000">
                <a:latin typeface="Times New Roman"/>
                <a:ea typeface="Times New Roman"/>
                <a:cs typeface="Times New Roman"/>
                <a:sym typeface="Times New Roman"/>
              </a:rPr>
              <a:t>prevenir para evitar enfermedades</a:t>
            </a:r>
            <a:endParaRPr sz="2000">
              <a:latin typeface="Times New Roman"/>
              <a:ea typeface="Times New Roman"/>
              <a:cs typeface="Times New Roman"/>
              <a:sym typeface="Times New Roman"/>
            </a:endParaRPr>
          </a:p>
          <a:p>
            <a:pPr indent="-346075" lvl="0" marL="457200" rtl="0" algn="l">
              <a:spcBef>
                <a:spcPts val="0"/>
              </a:spcBef>
              <a:spcAft>
                <a:spcPts val="0"/>
              </a:spcAft>
              <a:buSzPct val="100000"/>
              <a:buFont typeface="Times New Roman"/>
              <a:buChar char="●"/>
            </a:pPr>
            <a:r>
              <a:rPr lang="es" sz="2000">
                <a:latin typeface="Times New Roman"/>
                <a:ea typeface="Times New Roman"/>
                <a:cs typeface="Times New Roman"/>
                <a:sym typeface="Times New Roman"/>
              </a:rPr>
              <a:t>acercarse adios (espiritual)</a:t>
            </a:r>
            <a:endParaRPr sz="2000">
              <a:latin typeface="Times New Roman"/>
              <a:ea typeface="Times New Roman"/>
              <a:cs typeface="Times New Roman"/>
              <a:sym typeface="Times New Roman"/>
            </a:endParaRPr>
          </a:p>
        </p:txBody>
      </p:sp>
      <p:sp>
        <p:nvSpPr>
          <p:cNvPr id="414" name="Google Shape;414;p61"/>
          <p:cNvSpPr txBox="1"/>
          <p:nvPr>
            <p:ph idx="1" type="body"/>
          </p:nvPr>
        </p:nvSpPr>
        <p:spPr>
          <a:xfrm>
            <a:off x="3247800" y="1228675"/>
            <a:ext cx="2648400" cy="33402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s" sz="2000">
                <a:solidFill>
                  <a:schemeClr val="lt1"/>
                </a:solidFill>
                <a:latin typeface="Times New Roman"/>
                <a:ea typeface="Times New Roman"/>
                <a:cs typeface="Times New Roman"/>
                <a:sym typeface="Times New Roman"/>
              </a:rPr>
              <a:t>Empoderamiento</a:t>
            </a:r>
            <a:endParaRPr sz="2000">
              <a:solidFill>
                <a:schemeClr val="lt1"/>
              </a:solidFill>
              <a:latin typeface="Times New Roman"/>
              <a:ea typeface="Times New Roman"/>
              <a:cs typeface="Times New Roman"/>
              <a:sym typeface="Times New Roman"/>
            </a:endParaRPr>
          </a:p>
          <a:p>
            <a:pPr indent="-327025" lvl="0" marL="457200" rtl="0" algn="l">
              <a:spcBef>
                <a:spcPts val="120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aceptación</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autonomía</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autosuficiente</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no depender sentimentalmente de nadie</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autoridad</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arriesgarse</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ser libre</a:t>
            </a:r>
            <a:endParaRPr sz="2000">
              <a:solidFill>
                <a:schemeClr val="lt1"/>
              </a:solidFill>
              <a:latin typeface="Times New Roman"/>
              <a:ea typeface="Times New Roman"/>
              <a:cs typeface="Times New Roman"/>
              <a:sym typeface="Times New Roman"/>
            </a:endParaRPr>
          </a:p>
          <a:p>
            <a:pPr indent="-327025" lvl="0" marL="457200" rtl="0" algn="l">
              <a:spcBef>
                <a:spcPts val="0"/>
              </a:spcBef>
              <a:spcAft>
                <a:spcPts val="0"/>
              </a:spcAft>
              <a:buClr>
                <a:schemeClr val="lt1"/>
              </a:buClr>
              <a:buSzPct val="100000"/>
              <a:buFont typeface="Times New Roman"/>
              <a:buChar char="●"/>
            </a:pPr>
            <a:r>
              <a:rPr lang="es" sz="2000">
                <a:solidFill>
                  <a:schemeClr val="lt1"/>
                </a:solidFill>
                <a:latin typeface="Times New Roman"/>
                <a:ea typeface="Times New Roman"/>
                <a:cs typeface="Times New Roman"/>
                <a:sym typeface="Times New Roman"/>
              </a:rPr>
              <a:t>no limitarnos</a:t>
            </a:r>
            <a:endParaRPr sz="2000">
              <a:solidFill>
                <a:schemeClr val="lt1"/>
              </a:solidFill>
              <a:latin typeface="Times New Roman"/>
              <a:ea typeface="Times New Roman"/>
              <a:cs typeface="Times New Roman"/>
              <a:sym typeface="Times New Roman"/>
            </a:endParaRPr>
          </a:p>
          <a:p>
            <a:pPr indent="0" lvl="0" marL="457200" rtl="0" algn="l">
              <a:spcBef>
                <a:spcPts val="1200"/>
              </a:spcBef>
              <a:spcAft>
                <a:spcPts val="1200"/>
              </a:spcAft>
              <a:buNone/>
            </a:pPr>
            <a:r>
              <a:t/>
            </a:r>
            <a:endParaRPr sz="2000">
              <a:latin typeface="Times New Roman"/>
              <a:ea typeface="Times New Roman"/>
              <a:cs typeface="Times New Roman"/>
              <a:sym typeface="Times New Roman"/>
            </a:endParaRPr>
          </a:p>
        </p:txBody>
      </p:sp>
      <p:sp>
        <p:nvSpPr>
          <p:cNvPr id="415" name="Google Shape;415;p61"/>
          <p:cNvSpPr txBox="1"/>
          <p:nvPr>
            <p:ph idx="1" type="body"/>
          </p:nvPr>
        </p:nvSpPr>
        <p:spPr>
          <a:xfrm>
            <a:off x="6036550" y="1228675"/>
            <a:ext cx="2648400" cy="334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000">
                <a:solidFill>
                  <a:schemeClr val="lt1"/>
                </a:solidFill>
                <a:latin typeface="Times New Roman"/>
                <a:ea typeface="Times New Roman"/>
                <a:cs typeface="Times New Roman"/>
                <a:sym typeface="Times New Roman"/>
              </a:rPr>
              <a:t>Resiliencia</a:t>
            </a:r>
            <a:endParaRPr sz="2000">
              <a:solidFill>
                <a:schemeClr val="lt1"/>
              </a:solidFill>
              <a:latin typeface="Times New Roman"/>
              <a:ea typeface="Times New Roman"/>
              <a:cs typeface="Times New Roman"/>
              <a:sym typeface="Times New Roman"/>
            </a:endParaRPr>
          </a:p>
          <a:p>
            <a:pPr indent="-355600" lvl="0" marL="457200" rtl="0" algn="l">
              <a:spcBef>
                <a:spcPts val="1200"/>
              </a:spcBef>
              <a:spcAft>
                <a:spcPts val="0"/>
              </a:spcAft>
              <a:buSzPts val="2000"/>
              <a:buFont typeface="Times New Roman"/>
              <a:buChar char="●"/>
            </a:pPr>
            <a:r>
              <a:rPr lang="es" sz="2000">
                <a:latin typeface="Times New Roman"/>
                <a:ea typeface="Times New Roman"/>
                <a:cs typeface="Times New Roman"/>
                <a:sym typeface="Times New Roman"/>
              </a:rPr>
              <a:t>arriesgarse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s" sz="2000">
                <a:latin typeface="Times New Roman"/>
                <a:ea typeface="Times New Roman"/>
                <a:cs typeface="Times New Roman"/>
                <a:sym typeface="Times New Roman"/>
              </a:rPr>
              <a:t>adaptación</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s" sz="2000">
                <a:latin typeface="Times New Roman"/>
                <a:ea typeface="Times New Roman"/>
                <a:cs typeface="Times New Roman"/>
                <a:sym typeface="Times New Roman"/>
              </a:rPr>
              <a:t>la capacidad de </a:t>
            </a:r>
            <a:r>
              <a:rPr lang="es" sz="2000">
                <a:latin typeface="Times New Roman"/>
                <a:ea typeface="Times New Roman"/>
                <a:cs typeface="Times New Roman"/>
                <a:sym typeface="Times New Roman"/>
              </a:rPr>
              <a:t>resolver</a:t>
            </a:r>
            <a:r>
              <a:rPr lang="es" sz="2000">
                <a:latin typeface="Times New Roman"/>
                <a:ea typeface="Times New Roman"/>
                <a:cs typeface="Times New Roman"/>
                <a:sym typeface="Times New Roman"/>
              </a:rPr>
              <a:t> problemas</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t/>
            </a:r>
            <a:endParaRPr sz="20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90" name="Shape 90"/>
        <p:cNvGrpSpPr/>
        <p:nvPr/>
      </p:nvGrpSpPr>
      <p:grpSpPr>
        <a:xfrm>
          <a:off x="0" y="0"/>
          <a:ext cx="0" cy="0"/>
          <a:chOff x="0" y="0"/>
          <a:chExt cx="0" cy="0"/>
        </a:xfrm>
      </p:grpSpPr>
      <p:sp>
        <p:nvSpPr>
          <p:cNvPr id="91" name="Google Shape;91;p17"/>
          <p:cNvSpPr txBox="1"/>
          <p:nvPr>
            <p:ph type="title"/>
          </p:nvPr>
        </p:nvSpPr>
        <p:spPr>
          <a:xfrm>
            <a:off x="2147425" y="258200"/>
            <a:ext cx="52146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600">
                <a:solidFill>
                  <a:schemeClr val="lt1"/>
                </a:solidFill>
                <a:latin typeface="Times New Roman"/>
                <a:ea typeface="Times New Roman"/>
                <a:cs typeface="Times New Roman"/>
                <a:sym typeface="Times New Roman"/>
              </a:rPr>
              <a:t>Integración</a:t>
            </a:r>
            <a:r>
              <a:rPr lang="es" sz="2600">
                <a:solidFill>
                  <a:schemeClr val="lt1"/>
                </a:solidFill>
                <a:latin typeface="Times New Roman"/>
                <a:ea typeface="Times New Roman"/>
                <a:cs typeface="Times New Roman"/>
                <a:sym typeface="Times New Roman"/>
              </a:rPr>
              <a:t> </a:t>
            </a:r>
            <a:endParaRPr sz="2600">
              <a:solidFill>
                <a:schemeClr val="lt1"/>
              </a:solidFill>
              <a:latin typeface="Times New Roman"/>
              <a:ea typeface="Times New Roman"/>
              <a:cs typeface="Times New Roman"/>
              <a:sym typeface="Times New Roman"/>
            </a:endParaRPr>
          </a:p>
        </p:txBody>
      </p:sp>
      <p:sp>
        <p:nvSpPr>
          <p:cNvPr id="92" name="Google Shape;92;p17"/>
          <p:cNvSpPr txBox="1"/>
          <p:nvPr/>
        </p:nvSpPr>
        <p:spPr>
          <a:xfrm>
            <a:off x="3688275" y="1452650"/>
            <a:ext cx="4295100" cy="25860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accent1"/>
              </a:buClr>
              <a:buSzPts val="2600"/>
              <a:buFont typeface="Times New Roman"/>
              <a:buChar char="•"/>
            </a:pPr>
            <a:r>
              <a:rPr lang="es" sz="2600">
                <a:solidFill>
                  <a:schemeClr val="accent1"/>
                </a:solidFill>
                <a:latin typeface="Times New Roman"/>
                <a:ea typeface="Times New Roman"/>
                <a:cs typeface="Times New Roman"/>
                <a:sym typeface="Times New Roman"/>
              </a:rPr>
              <a:t>Nombre</a:t>
            </a:r>
            <a:endParaRPr sz="2600">
              <a:solidFill>
                <a:schemeClr val="accent1"/>
              </a:solidFill>
              <a:latin typeface="Times New Roman"/>
              <a:ea typeface="Times New Roman"/>
              <a:cs typeface="Times New Roman"/>
              <a:sym typeface="Times New Roman"/>
            </a:endParaRPr>
          </a:p>
          <a:p>
            <a:pPr indent="-368300" lvl="0" marL="457200" rtl="0" algn="l">
              <a:spcBef>
                <a:spcPts val="0"/>
              </a:spcBef>
              <a:spcAft>
                <a:spcPts val="0"/>
              </a:spcAft>
              <a:buClr>
                <a:schemeClr val="accent1"/>
              </a:buClr>
              <a:buSzPts val="2600"/>
              <a:buFont typeface="Times New Roman"/>
              <a:buChar char="•"/>
            </a:pPr>
            <a:r>
              <a:rPr lang="es" sz="2600">
                <a:solidFill>
                  <a:schemeClr val="accent1"/>
                </a:solidFill>
                <a:latin typeface="Times New Roman"/>
                <a:ea typeface="Times New Roman"/>
                <a:cs typeface="Times New Roman"/>
                <a:sym typeface="Times New Roman"/>
              </a:rPr>
              <a:t>Edad</a:t>
            </a:r>
            <a:endParaRPr sz="2600">
              <a:solidFill>
                <a:schemeClr val="accent1"/>
              </a:solidFill>
              <a:latin typeface="Times New Roman"/>
              <a:ea typeface="Times New Roman"/>
              <a:cs typeface="Times New Roman"/>
              <a:sym typeface="Times New Roman"/>
            </a:endParaRPr>
          </a:p>
          <a:p>
            <a:pPr indent="-368300" lvl="0" marL="457200" rtl="0" algn="l">
              <a:spcBef>
                <a:spcPts val="0"/>
              </a:spcBef>
              <a:spcAft>
                <a:spcPts val="0"/>
              </a:spcAft>
              <a:buClr>
                <a:schemeClr val="accent1"/>
              </a:buClr>
              <a:buSzPts val="2600"/>
              <a:buFont typeface="Times New Roman"/>
              <a:buChar char="•"/>
            </a:pPr>
            <a:r>
              <a:rPr lang="es" sz="2600">
                <a:solidFill>
                  <a:schemeClr val="accent1"/>
                </a:solidFill>
                <a:latin typeface="Times New Roman"/>
                <a:ea typeface="Times New Roman"/>
                <a:cs typeface="Times New Roman"/>
                <a:sym typeface="Times New Roman"/>
              </a:rPr>
              <a:t>Ocupación</a:t>
            </a:r>
            <a:endParaRPr sz="2600">
              <a:solidFill>
                <a:schemeClr val="accent1"/>
              </a:solidFill>
              <a:latin typeface="Times New Roman"/>
              <a:ea typeface="Times New Roman"/>
              <a:cs typeface="Times New Roman"/>
              <a:sym typeface="Times New Roman"/>
            </a:endParaRPr>
          </a:p>
          <a:p>
            <a:pPr indent="-368300" lvl="0" marL="457200" rtl="0" algn="l">
              <a:spcBef>
                <a:spcPts val="0"/>
              </a:spcBef>
              <a:spcAft>
                <a:spcPts val="0"/>
              </a:spcAft>
              <a:buClr>
                <a:schemeClr val="accent1"/>
              </a:buClr>
              <a:buSzPts val="2600"/>
              <a:buFont typeface="Times New Roman"/>
              <a:buChar char="•"/>
            </a:pPr>
            <a:r>
              <a:rPr lang="es" sz="2600">
                <a:solidFill>
                  <a:schemeClr val="accent1"/>
                </a:solidFill>
                <a:latin typeface="Times New Roman"/>
                <a:ea typeface="Times New Roman"/>
                <a:cs typeface="Times New Roman"/>
                <a:sym typeface="Times New Roman"/>
              </a:rPr>
              <a:t>Pasatiempo</a:t>
            </a:r>
            <a:endParaRPr sz="2600">
              <a:solidFill>
                <a:schemeClr val="accent1"/>
              </a:solidFill>
              <a:latin typeface="Times New Roman"/>
              <a:ea typeface="Times New Roman"/>
              <a:cs typeface="Times New Roman"/>
              <a:sym typeface="Times New Roman"/>
            </a:endParaRPr>
          </a:p>
          <a:p>
            <a:pPr indent="-368300" lvl="0" marL="457200" rtl="0" algn="l">
              <a:spcBef>
                <a:spcPts val="0"/>
              </a:spcBef>
              <a:spcAft>
                <a:spcPts val="0"/>
              </a:spcAft>
              <a:buClr>
                <a:schemeClr val="accent1"/>
              </a:buClr>
              <a:buSzPts val="2600"/>
              <a:buFont typeface="Times New Roman"/>
              <a:buChar char="•"/>
            </a:pPr>
            <a:r>
              <a:rPr lang="es" sz="2600">
                <a:solidFill>
                  <a:schemeClr val="accent1"/>
                </a:solidFill>
                <a:latin typeface="Times New Roman"/>
                <a:ea typeface="Times New Roman"/>
                <a:cs typeface="Times New Roman"/>
                <a:sym typeface="Times New Roman"/>
              </a:rPr>
              <a:t>Que esperas del conversatorio </a:t>
            </a:r>
            <a:endParaRPr sz="2600">
              <a:solidFill>
                <a:schemeClr val="accent1"/>
              </a:solidFill>
              <a:latin typeface="Times New Roman"/>
              <a:ea typeface="Times New Roman"/>
              <a:cs typeface="Times New Roman"/>
              <a:sym typeface="Times New Roman"/>
            </a:endParaRPr>
          </a:p>
        </p:txBody>
      </p:sp>
      <p:sp>
        <p:nvSpPr>
          <p:cNvPr id="93" name="Google Shape;93;p17"/>
          <p:cNvSpPr txBox="1"/>
          <p:nvPr/>
        </p:nvSpPr>
        <p:spPr>
          <a:xfrm>
            <a:off x="954225" y="671950"/>
            <a:ext cx="7481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2300">
                <a:solidFill>
                  <a:schemeClr val="lt1"/>
                </a:solidFill>
                <a:latin typeface="Times New Roman"/>
                <a:ea typeface="Times New Roman"/>
                <a:cs typeface="Times New Roman"/>
                <a:sym typeface="Times New Roman"/>
              </a:rPr>
              <a:t>Instrucciones: Cada participante </a:t>
            </a:r>
            <a:r>
              <a:rPr b="1" lang="es" sz="2300">
                <a:solidFill>
                  <a:schemeClr val="lt1"/>
                </a:solidFill>
                <a:latin typeface="Times New Roman"/>
                <a:ea typeface="Times New Roman"/>
                <a:cs typeface="Times New Roman"/>
                <a:sym typeface="Times New Roman"/>
              </a:rPr>
              <a:t>contestará</a:t>
            </a:r>
            <a:r>
              <a:rPr b="1" lang="es" sz="2300">
                <a:solidFill>
                  <a:schemeClr val="lt1"/>
                </a:solidFill>
                <a:latin typeface="Times New Roman"/>
                <a:ea typeface="Times New Roman"/>
                <a:cs typeface="Times New Roman"/>
                <a:sym typeface="Times New Roman"/>
              </a:rPr>
              <a:t> lo siguiente</a:t>
            </a:r>
            <a:r>
              <a:rPr b="1" lang="es" sz="2100">
                <a:solidFill>
                  <a:schemeClr val="lt1"/>
                </a:solidFill>
                <a:latin typeface="Times New Roman"/>
                <a:ea typeface="Times New Roman"/>
                <a:cs typeface="Times New Roman"/>
                <a:sym typeface="Times New Roman"/>
              </a:rPr>
              <a:t>:</a:t>
            </a:r>
            <a:endParaRPr sz="2400">
              <a:solidFill>
                <a:schemeClr val="lt1"/>
              </a:solidFill>
            </a:endParaRPr>
          </a:p>
        </p:txBody>
      </p:sp>
      <p:pic>
        <p:nvPicPr>
          <p:cNvPr id="94" name="Google Shape;94;p17"/>
          <p:cNvPicPr preferRelativeResize="0"/>
          <p:nvPr/>
        </p:nvPicPr>
        <p:blipFill>
          <a:blip r:embed="rId3">
            <a:alphaModFix/>
          </a:blip>
          <a:stretch>
            <a:fillRect/>
          </a:stretch>
        </p:blipFill>
        <p:spPr>
          <a:xfrm>
            <a:off x="579150" y="1452650"/>
            <a:ext cx="2533650" cy="24659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419" name="Shape 419"/>
        <p:cNvGrpSpPr/>
        <p:nvPr/>
      </p:nvGrpSpPr>
      <p:grpSpPr>
        <a:xfrm>
          <a:off x="0" y="0"/>
          <a:ext cx="0" cy="0"/>
          <a:chOff x="0" y="0"/>
          <a:chExt cx="0" cy="0"/>
        </a:xfrm>
      </p:grpSpPr>
      <p:sp>
        <p:nvSpPr>
          <p:cNvPr id="420" name="Google Shape;420;p62"/>
          <p:cNvSpPr txBox="1"/>
          <p:nvPr>
            <p:ph idx="1" type="body"/>
          </p:nvPr>
        </p:nvSpPr>
        <p:spPr>
          <a:xfrm>
            <a:off x="253550" y="143850"/>
            <a:ext cx="2787000" cy="4761600"/>
          </a:xfrm>
          <a:prstGeom prst="rect">
            <a:avLst/>
          </a:prstGeom>
        </p:spPr>
        <p:txBody>
          <a:bodyPr anchorCtr="0" anchor="t" bIns="91425" lIns="91425" spcFirstLastPara="1" rIns="91425" wrap="square" tIns="91425">
            <a:noAutofit/>
          </a:bodyPr>
          <a:lstStyle/>
          <a:p>
            <a:pPr indent="0" lvl="0" marL="0" rtl="0" algn="ctr">
              <a:lnSpc>
                <a:spcPct val="105000"/>
              </a:lnSpc>
              <a:spcBef>
                <a:spcPts val="0"/>
              </a:spcBef>
              <a:spcAft>
                <a:spcPts val="0"/>
              </a:spcAft>
              <a:buNone/>
            </a:pPr>
            <a:r>
              <a:t/>
            </a:r>
            <a:endParaRPr sz="1500">
              <a:solidFill>
                <a:schemeClr val="lt1"/>
              </a:solidFill>
              <a:latin typeface="Times New Roman"/>
              <a:ea typeface="Times New Roman"/>
              <a:cs typeface="Times New Roman"/>
              <a:sym typeface="Times New Roman"/>
            </a:endParaRPr>
          </a:p>
          <a:p>
            <a:pPr indent="0" lvl="0" marL="0" rtl="0" algn="ctr">
              <a:lnSpc>
                <a:spcPct val="105000"/>
              </a:lnSpc>
              <a:spcBef>
                <a:spcPts val="1200"/>
              </a:spcBef>
              <a:spcAft>
                <a:spcPts val="0"/>
              </a:spcAft>
              <a:buNone/>
            </a:pPr>
            <a:r>
              <a:t/>
            </a:r>
            <a:endParaRPr sz="1500">
              <a:solidFill>
                <a:schemeClr val="lt1"/>
              </a:solidFill>
              <a:latin typeface="Times New Roman"/>
              <a:ea typeface="Times New Roman"/>
              <a:cs typeface="Times New Roman"/>
              <a:sym typeface="Times New Roman"/>
            </a:endParaRPr>
          </a:p>
          <a:p>
            <a:pPr indent="0" lvl="0" marL="0" rtl="0" algn="ctr">
              <a:lnSpc>
                <a:spcPct val="105000"/>
              </a:lnSpc>
              <a:spcBef>
                <a:spcPts val="1200"/>
              </a:spcBef>
              <a:spcAft>
                <a:spcPts val="0"/>
              </a:spcAft>
              <a:buNone/>
            </a:pPr>
            <a:r>
              <a:rPr lang="es" sz="1500">
                <a:solidFill>
                  <a:schemeClr val="lt1"/>
                </a:solidFill>
                <a:latin typeface="Times New Roman"/>
                <a:ea typeface="Times New Roman"/>
                <a:cs typeface="Times New Roman"/>
                <a:sym typeface="Times New Roman"/>
              </a:rPr>
              <a:t>La </a:t>
            </a:r>
            <a:r>
              <a:rPr i="1" lang="es" sz="1500">
                <a:solidFill>
                  <a:schemeClr val="lt1"/>
                </a:solidFill>
                <a:latin typeface="Times New Roman"/>
                <a:ea typeface="Times New Roman"/>
                <a:cs typeface="Times New Roman"/>
                <a:sym typeface="Times New Roman"/>
              </a:rPr>
              <a:t>Ley General de Acceso de las Mujeres a una Vida Libre de Violencia </a:t>
            </a:r>
            <a:r>
              <a:rPr lang="es" sz="1500">
                <a:solidFill>
                  <a:schemeClr val="lt1"/>
                </a:solidFill>
                <a:latin typeface="Times New Roman"/>
                <a:ea typeface="Times New Roman"/>
                <a:cs typeface="Times New Roman"/>
                <a:sym typeface="Times New Roman"/>
              </a:rPr>
              <a:t>(LGAMVLV, 2007), en el artículo 5 fracción X, define el empoderamiento:</a:t>
            </a:r>
            <a:endParaRPr sz="1500">
              <a:solidFill>
                <a:schemeClr val="lt1"/>
              </a:solidFill>
              <a:latin typeface="Times New Roman"/>
              <a:ea typeface="Times New Roman"/>
              <a:cs typeface="Times New Roman"/>
              <a:sym typeface="Times New Roman"/>
            </a:endParaRPr>
          </a:p>
          <a:p>
            <a:pPr indent="0" lvl="0" marL="0" rtl="0" algn="r">
              <a:lnSpc>
                <a:spcPct val="105000"/>
              </a:lnSpc>
              <a:spcBef>
                <a:spcPts val="1200"/>
              </a:spcBef>
              <a:spcAft>
                <a:spcPts val="0"/>
              </a:spcAft>
              <a:buNone/>
            </a:pPr>
            <a:r>
              <a:rPr lang="es" sz="1500">
                <a:solidFill>
                  <a:schemeClr val="lt1"/>
                </a:solidFill>
                <a:latin typeface="Times New Roman"/>
                <a:ea typeface="Times New Roman"/>
                <a:cs typeface="Times New Roman"/>
                <a:sym typeface="Times New Roman"/>
              </a:rPr>
              <a:t>“…como un proceso por medio del cual las mujeres transitan de cualquier situación de opresión, desigualdad, discriminación, explotación o exclusión a un estado de conciencia, autodeterminación y autonomía, el cual se manifiesta en el ejercicio del poder democrático que emana del goce pleno de sus derechos y libertades”.</a:t>
            </a:r>
            <a:endParaRPr sz="1500">
              <a:solidFill>
                <a:schemeClr val="lt1"/>
              </a:solidFill>
              <a:latin typeface="Times New Roman"/>
              <a:ea typeface="Times New Roman"/>
              <a:cs typeface="Times New Roman"/>
              <a:sym typeface="Times New Roman"/>
            </a:endParaRPr>
          </a:p>
          <a:p>
            <a:pPr indent="0" lvl="0" marL="0" rtl="0" algn="l">
              <a:lnSpc>
                <a:spcPct val="105000"/>
              </a:lnSpc>
              <a:spcBef>
                <a:spcPts val="1200"/>
              </a:spcBef>
              <a:spcAft>
                <a:spcPts val="1200"/>
              </a:spcAft>
              <a:buNone/>
            </a:pPr>
            <a:r>
              <a:t/>
            </a:r>
            <a:endParaRPr/>
          </a:p>
        </p:txBody>
      </p:sp>
      <p:sp>
        <p:nvSpPr>
          <p:cNvPr id="421" name="Google Shape;421;p62"/>
          <p:cNvSpPr txBox="1"/>
          <p:nvPr>
            <p:ph idx="1" type="body"/>
          </p:nvPr>
        </p:nvSpPr>
        <p:spPr>
          <a:xfrm>
            <a:off x="6059100" y="200925"/>
            <a:ext cx="3066000" cy="428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1500">
              <a:solidFill>
                <a:schemeClr val="lt1"/>
              </a:solidFill>
              <a:latin typeface="Times New Roman"/>
              <a:ea typeface="Times New Roman"/>
              <a:cs typeface="Times New Roman"/>
              <a:sym typeface="Times New Roman"/>
            </a:endParaRPr>
          </a:p>
          <a:p>
            <a:pPr indent="0" lvl="0" marL="0" rtl="0" algn="ctr">
              <a:spcBef>
                <a:spcPts val="1200"/>
              </a:spcBef>
              <a:spcAft>
                <a:spcPts val="0"/>
              </a:spcAft>
              <a:buNone/>
            </a:pPr>
            <a:r>
              <a:t/>
            </a:r>
            <a:endParaRPr sz="1500">
              <a:solidFill>
                <a:schemeClr val="lt1"/>
              </a:solidFill>
              <a:latin typeface="Times New Roman"/>
              <a:ea typeface="Times New Roman"/>
              <a:cs typeface="Times New Roman"/>
              <a:sym typeface="Times New Roman"/>
            </a:endParaRPr>
          </a:p>
          <a:p>
            <a:pPr indent="0" lvl="0" marL="0" rtl="0" algn="ctr">
              <a:spcBef>
                <a:spcPts val="1200"/>
              </a:spcBef>
              <a:spcAft>
                <a:spcPts val="1200"/>
              </a:spcAft>
              <a:buNone/>
            </a:pPr>
            <a:r>
              <a:rPr lang="es" sz="1500">
                <a:solidFill>
                  <a:schemeClr val="lt1"/>
                </a:solidFill>
                <a:latin typeface="Times New Roman"/>
                <a:ea typeface="Times New Roman"/>
                <a:cs typeface="Times New Roman"/>
                <a:sym typeface="Times New Roman"/>
              </a:rPr>
              <a:t>El autocuidado o cuidado personal es cualquier acción reguladora del funcionamiento del ser humano que se encuentra bajo el control del propio individuo, realizada de forma deliberada y por iniciativa propia.​ </a:t>
            </a:r>
            <a:endParaRPr sz="1500">
              <a:solidFill>
                <a:schemeClr val="lt1"/>
              </a:solidFill>
              <a:latin typeface="Times New Roman"/>
              <a:ea typeface="Times New Roman"/>
              <a:cs typeface="Times New Roman"/>
              <a:sym typeface="Times New Roman"/>
            </a:endParaRPr>
          </a:p>
        </p:txBody>
      </p:sp>
      <p:sp>
        <p:nvSpPr>
          <p:cNvPr id="422" name="Google Shape;422;p62"/>
          <p:cNvSpPr txBox="1"/>
          <p:nvPr>
            <p:ph idx="1" type="body"/>
          </p:nvPr>
        </p:nvSpPr>
        <p:spPr>
          <a:xfrm>
            <a:off x="3294100" y="200925"/>
            <a:ext cx="2572800" cy="409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1500">
              <a:solidFill>
                <a:srgbClr val="FFFF00"/>
              </a:solidFill>
              <a:latin typeface="Times New Roman"/>
              <a:ea typeface="Times New Roman"/>
              <a:cs typeface="Times New Roman"/>
              <a:sym typeface="Times New Roman"/>
            </a:endParaRPr>
          </a:p>
          <a:p>
            <a:pPr indent="0" lvl="0" marL="0" rtl="0" algn="ctr">
              <a:spcBef>
                <a:spcPts val="1200"/>
              </a:spcBef>
              <a:spcAft>
                <a:spcPts val="0"/>
              </a:spcAft>
              <a:buNone/>
            </a:pPr>
            <a:r>
              <a:t/>
            </a:r>
            <a:endParaRPr sz="1500">
              <a:solidFill>
                <a:srgbClr val="FFFF00"/>
              </a:solidFill>
              <a:latin typeface="Times New Roman"/>
              <a:ea typeface="Times New Roman"/>
              <a:cs typeface="Times New Roman"/>
              <a:sym typeface="Times New Roman"/>
            </a:endParaRPr>
          </a:p>
          <a:p>
            <a:pPr indent="0" lvl="0" marL="0" rtl="0" algn="ctr">
              <a:spcBef>
                <a:spcPts val="1200"/>
              </a:spcBef>
              <a:spcAft>
                <a:spcPts val="1200"/>
              </a:spcAft>
              <a:buNone/>
            </a:pPr>
            <a:r>
              <a:rPr lang="es" sz="1500">
                <a:solidFill>
                  <a:srgbClr val="FFFF00"/>
                </a:solidFill>
                <a:latin typeface="Times New Roman"/>
                <a:ea typeface="Times New Roman"/>
                <a:cs typeface="Times New Roman"/>
                <a:sym typeface="Times New Roman"/>
              </a:rPr>
              <a:t>La resiliencia es el proceso de adaptarse bien a la adversidad, a un trauma, tragedia, amenaza, o fuentes de tensión significativas, como problemas familiares o de relaciones personales, problemas serios de salud o situaciones estresantes del trabajo o financieras.</a:t>
            </a:r>
            <a:endParaRPr sz="1500">
              <a:solidFill>
                <a:srgbClr val="FFFF00"/>
              </a:solidFill>
              <a:latin typeface="Times New Roman"/>
              <a:ea typeface="Times New Roman"/>
              <a:cs typeface="Times New Roman"/>
              <a:sym typeface="Times New Roman"/>
            </a:endParaRPr>
          </a:p>
        </p:txBody>
      </p:sp>
      <p:sp>
        <p:nvSpPr>
          <p:cNvPr id="423" name="Google Shape;423;p62"/>
          <p:cNvSpPr txBox="1"/>
          <p:nvPr/>
        </p:nvSpPr>
        <p:spPr>
          <a:xfrm>
            <a:off x="3971850" y="76200"/>
            <a:ext cx="9336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800">
                <a:solidFill>
                  <a:schemeClr val="lt2"/>
                </a:solidFill>
                <a:latin typeface="Times New Roman"/>
                <a:ea typeface="Times New Roman"/>
                <a:cs typeface="Times New Roman"/>
                <a:sym typeface="Times New Roman"/>
              </a:rPr>
              <a:t>Proceso</a:t>
            </a:r>
            <a:endParaRPr sz="1800">
              <a:solidFill>
                <a:schemeClr val="lt2"/>
              </a:solidFill>
              <a:latin typeface="Times New Roman"/>
              <a:ea typeface="Times New Roman"/>
              <a:cs typeface="Times New Roman"/>
              <a:sym typeface="Times New Roman"/>
            </a:endParaRPr>
          </a:p>
        </p:txBody>
      </p:sp>
      <p:sp>
        <p:nvSpPr>
          <p:cNvPr id="424" name="Google Shape;424;p62"/>
          <p:cNvSpPr txBox="1"/>
          <p:nvPr/>
        </p:nvSpPr>
        <p:spPr>
          <a:xfrm>
            <a:off x="1419225" y="428700"/>
            <a:ext cx="4002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000">
                <a:solidFill>
                  <a:schemeClr val="lt1"/>
                </a:solidFill>
                <a:latin typeface="Times New Roman"/>
                <a:ea typeface="Times New Roman"/>
                <a:cs typeface="Times New Roman"/>
                <a:sym typeface="Times New Roman"/>
              </a:rPr>
              <a:t>1</a:t>
            </a:r>
            <a:endParaRPr sz="3000">
              <a:solidFill>
                <a:schemeClr val="lt1"/>
              </a:solidFill>
              <a:latin typeface="Times New Roman"/>
              <a:ea typeface="Times New Roman"/>
              <a:cs typeface="Times New Roman"/>
              <a:sym typeface="Times New Roman"/>
            </a:endParaRPr>
          </a:p>
        </p:txBody>
      </p:sp>
      <p:sp>
        <p:nvSpPr>
          <p:cNvPr id="425" name="Google Shape;425;p62"/>
          <p:cNvSpPr txBox="1"/>
          <p:nvPr/>
        </p:nvSpPr>
        <p:spPr>
          <a:xfrm>
            <a:off x="7398725" y="476175"/>
            <a:ext cx="5526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000">
                <a:solidFill>
                  <a:schemeClr val="lt1"/>
                </a:solidFill>
                <a:latin typeface="Times New Roman"/>
                <a:ea typeface="Times New Roman"/>
                <a:cs typeface="Times New Roman"/>
                <a:sym typeface="Times New Roman"/>
              </a:rPr>
              <a:t>3</a:t>
            </a:r>
            <a:endParaRPr sz="3000">
              <a:solidFill>
                <a:schemeClr val="lt1"/>
              </a:solidFill>
              <a:latin typeface="Times New Roman"/>
              <a:ea typeface="Times New Roman"/>
              <a:cs typeface="Times New Roman"/>
              <a:sym typeface="Times New Roman"/>
            </a:endParaRPr>
          </a:p>
        </p:txBody>
      </p:sp>
      <p:sp>
        <p:nvSpPr>
          <p:cNvPr id="426" name="Google Shape;426;p62"/>
          <p:cNvSpPr txBox="1"/>
          <p:nvPr/>
        </p:nvSpPr>
        <p:spPr>
          <a:xfrm>
            <a:off x="4245025" y="476175"/>
            <a:ext cx="533400" cy="5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3000">
                <a:solidFill>
                  <a:schemeClr val="lt1"/>
                </a:solidFill>
                <a:latin typeface="Times New Roman"/>
                <a:ea typeface="Times New Roman"/>
                <a:cs typeface="Times New Roman"/>
                <a:sym typeface="Times New Roman"/>
              </a:rPr>
              <a:t>2</a:t>
            </a:r>
            <a:endParaRPr sz="3000">
              <a:solidFill>
                <a:schemeClr val="lt1"/>
              </a:solidFill>
              <a:latin typeface="Times New Roman"/>
              <a:ea typeface="Times New Roman"/>
              <a:cs typeface="Times New Roman"/>
              <a:sym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430" name="Shape 430"/>
        <p:cNvGrpSpPr/>
        <p:nvPr/>
      </p:nvGrpSpPr>
      <p:grpSpPr>
        <a:xfrm>
          <a:off x="0" y="0"/>
          <a:ext cx="0" cy="0"/>
          <a:chOff x="0" y="0"/>
          <a:chExt cx="0" cy="0"/>
        </a:xfrm>
      </p:grpSpPr>
      <p:sp>
        <p:nvSpPr>
          <p:cNvPr id="431" name="Google Shape;431;p63"/>
          <p:cNvSpPr txBox="1"/>
          <p:nvPr>
            <p:ph type="title"/>
          </p:nvPr>
        </p:nvSpPr>
        <p:spPr>
          <a:xfrm>
            <a:off x="1062900" y="136625"/>
            <a:ext cx="70182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600">
                <a:solidFill>
                  <a:schemeClr val="lt1"/>
                </a:solidFill>
                <a:latin typeface="Times New Roman"/>
                <a:ea typeface="Times New Roman"/>
                <a:cs typeface="Times New Roman"/>
                <a:sym typeface="Times New Roman"/>
              </a:rPr>
              <a:t>Estrategias de </a:t>
            </a:r>
            <a:r>
              <a:rPr lang="es" sz="2600">
                <a:solidFill>
                  <a:schemeClr val="lt1"/>
                </a:solidFill>
                <a:latin typeface="Times New Roman"/>
                <a:ea typeface="Times New Roman"/>
                <a:cs typeface="Times New Roman"/>
                <a:sym typeface="Times New Roman"/>
              </a:rPr>
              <a:t>afrontamiento</a:t>
            </a:r>
            <a:endParaRPr sz="2600">
              <a:solidFill>
                <a:schemeClr val="lt1"/>
              </a:solidFill>
              <a:latin typeface="Times New Roman"/>
              <a:ea typeface="Times New Roman"/>
              <a:cs typeface="Times New Roman"/>
              <a:sym typeface="Times New Roman"/>
            </a:endParaRPr>
          </a:p>
        </p:txBody>
      </p:sp>
      <p:sp>
        <p:nvSpPr>
          <p:cNvPr id="432" name="Google Shape;432;p63"/>
          <p:cNvSpPr txBox="1"/>
          <p:nvPr>
            <p:ph idx="1" type="body"/>
          </p:nvPr>
        </p:nvSpPr>
        <p:spPr>
          <a:xfrm>
            <a:off x="450450" y="670425"/>
            <a:ext cx="8243100" cy="2226600"/>
          </a:xfrm>
          <a:prstGeom prst="rect">
            <a:avLst/>
          </a:prstGeom>
        </p:spPr>
        <p:txBody>
          <a:bodyPr anchorCtr="0" anchor="t" bIns="91425" lIns="91425" spcFirstLastPara="1" rIns="91425" wrap="square" tIns="91425">
            <a:noAutofit/>
          </a:bodyPr>
          <a:lstStyle/>
          <a:p>
            <a:pPr indent="457200" lvl="0" marL="0" rtl="0" algn="just">
              <a:lnSpc>
                <a:spcPct val="150000"/>
              </a:lnSpc>
              <a:spcBef>
                <a:spcPts val="0"/>
              </a:spcBef>
              <a:spcAft>
                <a:spcPts val="0"/>
              </a:spcAft>
              <a:buNone/>
            </a:pPr>
            <a:r>
              <a:t/>
            </a:r>
            <a:endParaRPr sz="2000">
              <a:solidFill>
                <a:srgbClr val="000000"/>
              </a:solidFill>
              <a:latin typeface="Arial"/>
              <a:ea typeface="Arial"/>
              <a:cs typeface="Arial"/>
              <a:sym typeface="Arial"/>
            </a:endParaRPr>
          </a:p>
          <a:p>
            <a:pPr indent="-355600" lvl="0" marL="457200" rtl="0" algn="just">
              <a:lnSpc>
                <a:spcPct val="150000"/>
              </a:lnSpc>
              <a:spcBef>
                <a:spcPts val="0"/>
              </a:spcBef>
              <a:spcAft>
                <a:spcPts val="0"/>
              </a:spcAft>
              <a:buClr>
                <a:srgbClr val="000000"/>
              </a:buClr>
              <a:buSzPts val="2000"/>
              <a:buFont typeface="Times New Roman"/>
              <a:buChar char="❖"/>
            </a:pPr>
            <a:r>
              <a:rPr lang="es" sz="2000">
                <a:solidFill>
                  <a:srgbClr val="000000"/>
                </a:solidFill>
                <a:latin typeface="Times New Roman"/>
                <a:ea typeface="Times New Roman"/>
                <a:cs typeface="Times New Roman"/>
                <a:sym typeface="Times New Roman"/>
              </a:rPr>
              <a:t>T</a:t>
            </a:r>
            <a:r>
              <a:rPr lang="es" sz="2000">
                <a:solidFill>
                  <a:srgbClr val="000000"/>
                </a:solidFill>
                <a:latin typeface="Times New Roman"/>
                <a:ea typeface="Times New Roman"/>
                <a:cs typeface="Times New Roman"/>
                <a:sym typeface="Times New Roman"/>
              </a:rPr>
              <a:t>écnicas</a:t>
            </a:r>
            <a:r>
              <a:rPr lang="es" sz="2000">
                <a:solidFill>
                  <a:srgbClr val="000000"/>
                </a:solidFill>
                <a:latin typeface="Times New Roman"/>
                <a:ea typeface="Times New Roman"/>
                <a:cs typeface="Times New Roman"/>
                <a:sym typeface="Times New Roman"/>
              </a:rPr>
              <a:t> del manejo del tiempo </a:t>
            </a:r>
            <a:endParaRPr sz="2000">
              <a:solidFill>
                <a:srgbClr val="000000"/>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rgbClr val="000000"/>
              </a:buClr>
              <a:buSzPts val="2000"/>
              <a:buFont typeface="Times New Roman"/>
              <a:buChar char="❖"/>
            </a:pPr>
            <a:r>
              <a:rPr lang="es" sz="2000">
                <a:solidFill>
                  <a:srgbClr val="000000"/>
                </a:solidFill>
                <a:latin typeface="Times New Roman"/>
                <a:ea typeface="Times New Roman"/>
                <a:cs typeface="Times New Roman"/>
                <a:sym typeface="Times New Roman"/>
              </a:rPr>
              <a:t>Habilidades de </a:t>
            </a:r>
            <a:r>
              <a:rPr lang="es" sz="2000">
                <a:solidFill>
                  <a:srgbClr val="000000"/>
                </a:solidFill>
                <a:latin typeface="Times New Roman"/>
                <a:ea typeface="Times New Roman"/>
                <a:cs typeface="Times New Roman"/>
                <a:sym typeface="Times New Roman"/>
              </a:rPr>
              <a:t>comunicación</a:t>
            </a:r>
            <a:r>
              <a:rPr lang="es" sz="2000">
                <a:solidFill>
                  <a:srgbClr val="000000"/>
                </a:solidFill>
                <a:latin typeface="Times New Roman"/>
                <a:ea typeface="Times New Roman"/>
                <a:cs typeface="Times New Roman"/>
                <a:sym typeface="Times New Roman"/>
              </a:rPr>
              <a:t> familiar</a:t>
            </a:r>
            <a:endParaRPr sz="2000">
              <a:solidFill>
                <a:srgbClr val="000000"/>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rgbClr val="000000"/>
              </a:buClr>
              <a:buSzPts val="2000"/>
              <a:buFont typeface="Times New Roman"/>
              <a:buChar char="❖"/>
            </a:pPr>
            <a:r>
              <a:rPr lang="es" sz="2000">
                <a:solidFill>
                  <a:srgbClr val="000000"/>
                </a:solidFill>
                <a:latin typeface="Times New Roman"/>
                <a:ea typeface="Times New Roman"/>
                <a:cs typeface="Times New Roman"/>
                <a:sym typeface="Times New Roman"/>
              </a:rPr>
              <a:t>Establecer </a:t>
            </a:r>
            <a:r>
              <a:rPr lang="es" sz="2000">
                <a:solidFill>
                  <a:srgbClr val="000000"/>
                </a:solidFill>
                <a:latin typeface="Times New Roman"/>
                <a:ea typeface="Times New Roman"/>
                <a:cs typeface="Times New Roman"/>
                <a:sym typeface="Times New Roman"/>
              </a:rPr>
              <a:t>límites</a:t>
            </a:r>
            <a:r>
              <a:rPr lang="es" sz="2000">
                <a:solidFill>
                  <a:srgbClr val="000000"/>
                </a:solidFill>
                <a:latin typeface="Times New Roman"/>
                <a:ea typeface="Times New Roman"/>
                <a:cs typeface="Times New Roman"/>
                <a:sym typeface="Times New Roman"/>
              </a:rPr>
              <a:t> saludables en el trabajo y la vida personal </a:t>
            </a:r>
            <a:endParaRPr sz="2000">
              <a:solidFill>
                <a:srgbClr val="000000"/>
              </a:solidFill>
              <a:latin typeface="Times New Roman"/>
              <a:ea typeface="Times New Roman"/>
              <a:cs typeface="Times New Roman"/>
              <a:sym typeface="Times New Roman"/>
            </a:endParaRPr>
          </a:p>
          <a:p>
            <a:pPr indent="-355600" lvl="0" marL="457200" rtl="0" algn="just">
              <a:lnSpc>
                <a:spcPct val="150000"/>
              </a:lnSpc>
              <a:spcBef>
                <a:spcPts val="0"/>
              </a:spcBef>
              <a:spcAft>
                <a:spcPts val="0"/>
              </a:spcAft>
              <a:buClr>
                <a:srgbClr val="000000"/>
              </a:buClr>
              <a:buSzPts val="2000"/>
              <a:buFont typeface="Times New Roman"/>
              <a:buChar char="❖"/>
            </a:pPr>
            <a:r>
              <a:rPr lang="es" sz="2000">
                <a:solidFill>
                  <a:srgbClr val="000000"/>
                </a:solidFill>
                <a:latin typeface="Times New Roman"/>
                <a:ea typeface="Times New Roman"/>
                <a:cs typeface="Times New Roman"/>
                <a:sym typeface="Times New Roman"/>
              </a:rPr>
              <a:t>Corresponsabilidad Familiar</a:t>
            </a:r>
            <a:endParaRPr sz="2000">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Times New Roman"/>
              <a:ea typeface="Times New Roman"/>
              <a:cs typeface="Times New Roman"/>
              <a:sym typeface="Times New Roman"/>
            </a:endParaRPr>
          </a:p>
          <a:p>
            <a:pPr indent="457200" lvl="0" marL="0" rtl="0" algn="just">
              <a:lnSpc>
                <a:spcPct val="150000"/>
              </a:lnSpc>
              <a:spcBef>
                <a:spcPts val="0"/>
              </a:spcBef>
              <a:spcAft>
                <a:spcPts val="0"/>
              </a:spcAft>
              <a:buNone/>
            </a:pPr>
            <a:r>
              <a:t/>
            </a:r>
            <a:endParaRPr>
              <a:solidFill>
                <a:srgbClr val="000000"/>
              </a:solidFill>
              <a:latin typeface="Arial"/>
              <a:ea typeface="Arial"/>
              <a:cs typeface="Arial"/>
              <a:sym typeface="Arial"/>
            </a:endParaRPr>
          </a:p>
          <a:p>
            <a:pPr indent="457200" lvl="0" marL="0" rtl="0" algn="just">
              <a:lnSpc>
                <a:spcPct val="150000"/>
              </a:lnSpc>
              <a:spcBef>
                <a:spcPts val="0"/>
              </a:spcBef>
              <a:spcAft>
                <a:spcPts val="0"/>
              </a:spcAft>
              <a:buNone/>
            </a:pPr>
            <a:r>
              <a:t/>
            </a:r>
            <a:endParaRPr>
              <a:solidFill>
                <a:srgbClr val="000000"/>
              </a:solidFill>
              <a:latin typeface="Arial"/>
              <a:ea typeface="Arial"/>
              <a:cs typeface="Arial"/>
              <a:sym typeface="Arial"/>
            </a:endParaRPr>
          </a:p>
          <a:p>
            <a:pPr indent="457200" lvl="0" marL="0" rtl="0" algn="just">
              <a:lnSpc>
                <a:spcPct val="150000"/>
              </a:lnSpc>
              <a:spcBef>
                <a:spcPts val="0"/>
              </a:spcBef>
              <a:spcAft>
                <a:spcPts val="0"/>
              </a:spcAft>
              <a:buNone/>
            </a:pPr>
            <a:r>
              <a:t/>
            </a:r>
            <a:endParaRPr>
              <a:solidFill>
                <a:srgbClr val="000000"/>
              </a:solidFill>
              <a:latin typeface="Arial"/>
              <a:ea typeface="Arial"/>
              <a:cs typeface="Arial"/>
              <a:sym typeface="Arial"/>
            </a:endParaRPr>
          </a:p>
        </p:txBody>
      </p:sp>
      <p:pic>
        <p:nvPicPr>
          <p:cNvPr id="433" name="Google Shape;433;p63"/>
          <p:cNvPicPr preferRelativeResize="0"/>
          <p:nvPr/>
        </p:nvPicPr>
        <p:blipFill>
          <a:blip r:embed="rId3">
            <a:alphaModFix/>
          </a:blip>
          <a:stretch>
            <a:fillRect/>
          </a:stretch>
        </p:blipFill>
        <p:spPr>
          <a:xfrm>
            <a:off x="4917375" y="2571750"/>
            <a:ext cx="3637299" cy="2419351"/>
          </a:xfrm>
          <a:prstGeom prst="rect">
            <a:avLst/>
          </a:prstGeom>
          <a:noFill/>
          <a:ln>
            <a:noFill/>
          </a:ln>
        </p:spPr>
      </p:pic>
      <p:pic>
        <p:nvPicPr>
          <p:cNvPr id="434" name="Google Shape;434;p63"/>
          <p:cNvPicPr preferRelativeResize="0"/>
          <p:nvPr/>
        </p:nvPicPr>
        <p:blipFill>
          <a:blip r:embed="rId4">
            <a:alphaModFix/>
          </a:blip>
          <a:stretch>
            <a:fillRect/>
          </a:stretch>
        </p:blipFill>
        <p:spPr>
          <a:xfrm>
            <a:off x="1062900" y="3009650"/>
            <a:ext cx="3358700" cy="1847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438" name="Shape 438"/>
        <p:cNvGrpSpPr/>
        <p:nvPr/>
      </p:nvGrpSpPr>
      <p:grpSpPr>
        <a:xfrm>
          <a:off x="0" y="0"/>
          <a:ext cx="0" cy="0"/>
          <a:chOff x="0" y="0"/>
          <a:chExt cx="0" cy="0"/>
        </a:xfrm>
      </p:grpSpPr>
      <p:sp>
        <p:nvSpPr>
          <p:cNvPr id="439" name="Google Shape;439;p6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lnSpc>
                <a:spcPct val="150000"/>
              </a:lnSpc>
              <a:spcBef>
                <a:spcPts val="0"/>
              </a:spcBef>
              <a:spcAft>
                <a:spcPts val="0"/>
              </a:spcAft>
              <a:buNone/>
            </a:pPr>
            <a:r>
              <a:rPr b="0" lang="es" sz="2650">
                <a:solidFill>
                  <a:srgbClr val="000000"/>
                </a:solidFill>
                <a:latin typeface="Times New Roman"/>
                <a:ea typeface="Times New Roman"/>
                <a:cs typeface="Times New Roman"/>
                <a:sym typeface="Times New Roman"/>
              </a:rPr>
              <a:t>Técnicas del manejo del tiempo </a:t>
            </a:r>
            <a:endParaRPr b="0" sz="265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40" name="Google Shape;440;p64"/>
          <p:cNvSpPr txBox="1"/>
          <p:nvPr>
            <p:ph idx="1" type="body"/>
          </p:nvPr>
        </p:nvSpPr>
        <p:spPr>
          <a:xfrm>
            <a:off x="4406800" y="1228675"/>
            <a:ext cx="4425300" cy="3579900"/>
          </a:xfrm>
          <a:prstGeom prst="rect">
            <a:avLst/>
          </a:prstGeom>
        </p:spPr>
        <p:txBody>
          <a:bodyPr anchorCtr="0" anchor="t" bIns="91425" lIns="91425" spcFirstLastPara="1" rIns="91425" wrap="square" tIns="91425">
            <a:normAutofit/>
          </a:bodyPr>
          <a:lstStyle/>
          <a:p>
            <a:pPr indent="0" lvl="0" marL="457200" rtl="0" algn="just">
              <a:spcBef>
                <a:spcPts val="0"/>
              </a:spcBef>
              <a:spcAft>
                <a:spcPts val="0"/>
              </a:spcAft>
              <a:buNone/>
            </a:pPr>
            <a:r>
              <a:rPr lang="es">
                <a:solidFill>
                  <a:srgbClr val="FFFF00"/>
                </a:solidFill>
                <a:latin typeface="Times New Roman"/>
                <a:ea typeface="Times New Roman"/>
                <a:cs typeface="Times New Roman"/>
                <a:sym typeface="Times New Roman"/>
              </a:rPr>
              <a:t>Planear actividades </a:t>
            </a:r>
            <a:r>
              <a:rPr lang="es">
                <a:solidFill>
                  <a:srgbClr val="FFFF00"/>
                </a:solidFill>
                <a:latin typeface="Times New Roman"/>
                <a:ea typeface="Times New Roman"/>
                <a:cs typeface="Times New Roman"/>
                <a:sym typeface="Times New Roman"/>
              </a:rPr>
              <a:t>según</a:t>
            </a:r>
            <a:r>
              <a:rPr lang="es">
                <a:solidFill>
                  <a:srgbClr val="FFFF00"/>
                </a:solidFill>
                <a:latin typeface="Times New Roman"/>
                <a:ea typeface="Times New Roman"/>
                <a:cs typeface="Times New Roman"/>
                <a:sym typeface="Times New Roman"/>
              </a:rPr>
              <a:t> tu estilo de vida:</a:t>
            </a:r>
            <a:r>
              <a:rPr lang="es">
                <a:latin typeface="Times New Roman"/>
                <a:ea typeface="Times New Roman"/>
                <a:cs typeface="Times New Roman"/>
                <a:sym typeface="Times New Roman"/>
              </a:rPr>
              <a:t> </a:t>
            </a:r>
            <a:r>
              <a:rPr lang="es">
                <a:solidFill>
                  <a:schemeClr val="lt1"/>
                </a:solidFill>
                <a:latin typeface="Times New Roman"/>
                <a:ea typeface="Times New Roman"/>
                <a:cs typeface="Times New Roman"/>
                <a:sym typeface="Times New Roman"/>
              </a:rPr>
              <a:t>va encaminado en adaptarse a tus horarios, tus recursos e intereses personales.</a:t>
            </a:r>
            <a:endParaRPr>
              <a:solidFill>
                <a:schemeClr val="lt1"/>
              </a:solidFill>
              <a:latin typeface="Times New Roman"/>
              <a:ea typeface="Times New Roman"/>
              <a:cs typeface="Times New Roman"/>
              <a:sym typeface="Times New Roman"/>
            </a:endParaRPr>
          </a:p>
          <a:p>
            <a:pPr indent="0" lvl="0" marL="457200" rtl="0" algn="just">
              <a:spcBef>
                <a:spcPts val="1200"/>
              </a:spcBef>
              <a:spcAft>
                <a:spcPts val="0"/>
              </a:spcAft>
              <a:buNone/>
            </a:pPr>
            <a:r>
              <a:rPr lang="es">
                <a:solidFill>
                  <a:srgbClr val="FFFF00"/>
                </a:solidFill>
                <a:latin typeface="Times New Roman"/>
                <a:ea typeface="Times New Roman"/>
                <a:cs typeface="Times New Roman"/>
                <a:sym typeface="Times New Roman"/>
              </a:rPr>
              <a:t>	</a:t>
            </a:r>
            <a:endParaRPr>
              <a:solidFill>
                <a:srgbClr val="FFFF00"/>
              </a:solidFill>
              <a:latin typeface="Times New Roman"/>
              <a:ea typeface="Times New Roman"/>
              <a:cs typeface="Times New Roman"/>
              <a:sym typeface="Times New Roman"/>
            </a:endParaRPr>
          </a:p>
          <a:p>
            <a:pPr indent="0" lvl="0" marL="457200" rtl="0" algn="just">
              <a:spcBef>
                <a:spcPts val="1200"/>
              </a:spcBef>
              <a:spcAft>
                <a:spcPts val="0"/>
              </a:spcAft>
              <a:buNone/>
            </a:pPr>
            <a:r>
              <a:rPr lang="es">
                <a:solidFill>
                  <a:srgbClr val="FFFF00"/>
                </a:solidFill>
                <a:latin typeface="Times New Roman"/>
                <a:ea typeface="Times New Roman"/>
                <a:cs typeface="Times New Roman"/>
                <a:sym typeface="Times New Roman"/>
              </a:rPr>
              <a:t>Establecer objetivos y prioridades: </a:t>
            </a:r>
            <a:r>
              <a:rPr lang="es">
                <a:solidFill>
                  <a:schemeClr val="lt1"/>
                </a:solidFill>
                <a:latin typeface="Times New Roman"/>
                <a:ea typeface="Times New Roman"/>
                <a:cs typeface="Times New Roman"/>
                <a:sym typeface="Times New Roman"/>
              </a:rPr>
              <a:t>va encaminado en identificar el valor y el orden apropiado de cada evento.</a:t>
            </a:r>
            <a:endParaRPr>
              <a:solidFill>
                <a:schemeClr val="l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sp>
        <p:nvSpPr>
          <p:cNvPr id="441" name="Google Shape;441;p64"/>
          <p:cNvSpPr txBox="1"/>
          <p:nvPr/>
        </p:nvSpPr>
        <p:spPr>
          <a:xfrm>
            <a:off x="870650" y="1433225"/>
            <a:ext cx="13797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Source Code Pro"/>
              <a:ea typeface="Source Code Pro"/>
              <a:cs typeface="Source Code Pro"/>
              <a:sym typeface="Source Code Pro"/>
            </a:endParaRPr>
          </a:p>
        </p:txBody>
      </p:sp>
      <p:sp>
        <p:nvSpPr>
          <p:cNvPr id="442" name="Google Shape;442;p64"/>
          <p:cNvSpPr txBox="1"/>
          <p:nvPr/>
        </p:nvSpPr>
        <p:spPr>
          <a:xfrm>
            <a:off x="1138525" y="1031375"/>
            <a:ext cx="696600" cy="7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Source Code Pro"/>
              <a:ea typeface="Source Code Pro"/>
              <a:cs typeface="Source Code Pro"/>
              <a:sym typeface="Source Code Pro"/>
            </a:endParaRPr>
          </a:p>
        </p:txBody>
      </p:sp>
      <p:sp>
        <p:nvSpPr>
          <p:cNvPr id="443" name="Google Shape;443;p64"/>
          <p:cNvSpPr txBox="1"/>
          <p:nvPr/>
        </p:nvSpPr>
        <p:spPr>
          <a:xfrm>
            <a:off x="4058625" y="1228675"/>
            <a:ext cx="696600" cy="8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4600">
                <a:solidFill>
                  <a:schemeClr val="dk2"/>
                </a:solidFill>
                <a:latin typeface="Source Code Pro"/>
                <a:ea typeface="Source Code Pro"/>
                <a:cs typeface="Source Code Pro"/>
                <a:sym typeface="Source Code Pro"/>
              </a:rPr>
              <a:t>1</a:t>
            </a:r>
            <a:endParaRPr sz="4600">
              <a:solidFill>
                <a:schemeClr val="dk2"/>
              </a:solidFill>
              <a:latin typeface="Source Code Pro"/>
              <a:ea typeface="Source Code Pro"/>
              <a:cs typeface="Source Code Pro"/>
              <a:sym typeface="Source Code Pro"/>
            </a:endParaRPr>
          </a:p>
        </p:txBody>
      </p:sp>
      <p:sp>
        <p:nvSpPr>
          <p:cNvPr id="444" name="Google Shape;444;p64"/>
          <p:cNvSpPr txBox="1"/>
          <p:nvPr/>
        </p:nvSpPr>
        <p:spPr>
          <a:xfrm>
            <a:off x="4058625" y="2938175"/>
            <a:ext cx="696600" cy="5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4600">
                <a:solidFill>
                  <a:schemeClr val="dk2"/>
                </a:solidFill>
                <a:latin typeface="Source Code Pro"/>
                <a:ea typeface="Source Code Pro"/>
                <a:cs typeface="Source Code Pro"/>
                <a:sym typeface="Source Code Pro"/>
              </a:rPr>
              <a:t>2</a:t>
            </a:r>
            <a:endParaRPr sz="4600">
              <a:solidFill>
                <a:schemeClr val="dk2"/>
              </a:solidFill>
              <a:latin typeface="Source Code Pro"/>
              <a:ea typeface="Source Code Pro"/>
              <a:cs typeface="Source Code Pro"/>
              <a:sym typeface="Source Code Pro"/>
            </a:endParaRPr>
          </a:p>
        </p:txBody>
      </p:sp>
      <p:pic>
        <p:nvPicPr>
          <p:cNvPr id="445" name="Google Shape;445;p64"/>
          <p:cNvPicPr preferRelativeResize="0"/>
          <p:nvPr/>
        </p:nvPicPr>
        <p:blipFill>
          <a:blip r:embed="rId3">
            <a:alphaModFix/>
          </a:blip>
          <a:stretch>
            <a:fillRect/>
          </a:stretch>
        </p:blipFill>
        <p:spPr>
          <a:xfrm>
            <a:off x="311700" y="1031375"/>
            <a:ext cx="3588524" cy="39010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449" name="Shape 449"/>
        <p:cNvGrpSpPr/>
        <p:nvPr/>
      </p:nvGrpSpPr>
      <p:grpSpPr>
        <a:xfrm>
          <a:off x="0" y="0"/>
          <a:ext cx="0" cy="0"/>
          <a:chOff x="0" y="0"/>
          <a:chExt cx="0" cy="0"/>
        </a:xfrm>
      </p:grpSpPr>
      <p:sp>
        <p:nvSpPr>
          <p:cNvPr id="450" name="Google Shape;450;p65"/>
          <p:cNvSpPr txBox="1"/>
          <p:nvPr>
            <p:ph idx="1" type="body"/>
          </p:nvPr>
        </p:nvSpPr>
        <p:spPr>
          <a:xfrm>
            <a:off x="3044200" y="3758875"/>
            <a:ext cx="3331500" cy="131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s" sz="3000">
                <a:solidFill>
                  <a:srgbClr val="00FFFF"/>
                </a:solidFill>
                <a:latin typeface="Times New Roman"/>
                <a:ea typeface="Times New Roman"/>
                <a:cs typeface="Times New Roman"/>
                <a:sym typeface="Times New Roman"/>
              </a:rPr>
              <a:t>Fuerza de Voluntad</a:t>
            </a:r>
            <a:endParaRPr sz="3000">
              <a:solidFill>
                <a:srgbClr val="00FFFF"/>
              </a:solidFill>
              <a:latin typeface="Times New Roman"/>
              <a:ea typeface="Times New Roman"/>
              <a:cs typeface="Times New Roman"/>
              <a:sym typeface="Times New Roman"/>
            </a:endParaRPr>
          </a:p>
        </p:txBody>
      </p:sp>
      <p:sp>
        <p:nvSpPr>
          <p:cNvPr id="451" name="Google Shape;451;p65"/>
          <p:cNvSpPr/>
          <p:nvPr/>
        </p:nvSpPr>
        <p:spPr>
          <a:xfrm>
            <a:off x="0" y="494500"/>
            <a:ext cx="1835100" cy="151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Source Code Pro"/>
                <a:ea typeface="Source Code Pro"/>
                <a:cs typeface="Source Code Pro"/>
                <a:sym typeface="Source Code Pro"/>
              </a:rPr>
              <a:t>Planeación</a:t>
            </a:r>
            <a:r>
              <a:rPr lang="es">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
        <p:nvSpPr>
          <p:cNvPr id="452" name="Google Shape;452;p65"/>
          <p:cNvSpPr/>
          <p:nvPr/>
        </p:nvSpPr>
        <p:spPr>
          <a:xfrm>
            <a:off x="2060425" y="494500"/>
            <a:ext cx="1501500" cy="151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Source Code Pro"/>
                <a:ea typeface="Source Code Pro"/>
                <a:cs typeface="Source Code Pro"/>
                <a:sym typeface="Source Code Pro"/>
              </a:rPr>
              <a:t>Organización</a:t>
            </a:r>
            <a:r>
              <a:rPr lang="es">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
        <p:nvSpPr>
          <p:cNvPr id="453" name="Google Shape;453;p65"/>
          <p:cNvSpPr/>
          <p:nvPr/>
        </p:nvSpPr>
        <p:spPr>
          <a:xfrm>
            <a:off x="5757875" y="494500"/>
            <a:ext cx="1379700" cy="151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Source Code Pro"/>
                <a:ea typeface="Source Code Pro"/>
                <a:cs typeface="Source Code Pro"/>
                <a:sym typeface="Source Code Pro"/>
              </a:rPr>
              <a:t>Control </a:t>
            </a:r>
            <a:endParaRPr>
              <a:latin typeface="Source Code Pro"/>
              <a:ea typeface="Source Code Pro"/>
              <a:cs typeface="Source Code Pro"/>
              <a:sym typeface="Source Code Pro"/>
            </a:endParaRPr>
          </a:p>
        </p:txBody>
      </p:sp>
      <p:sp>
        <p:nvSpPr>
          <p:cNvPr id="454" name="Google Shape;454;p65"/>
          <p:cNvSpPr/>
          <p:nvPr/>
        </p:nvSpPr>
        <p:spPr>
          <a:xfrm>
            <a:off x="3829975" y="494500"/>
            <a:ext cx="1727100" cy="1513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Source Code Pro"/>
                <a:ea typeface="Source Code Pro"/>
                <a:cs typeface="Source Code Pro"/>
                <a:sym typeface="Source Code Pro"/>
              </a:rPr>
              <a:t>Operación</a:t>
            </a:r>
            <a:r>
              <a:rPr lang="es">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
        <p:nvSpPr>
          <p:cNvPr id="455" name="Google Shape;455;p65"/>
          <p:cNvSpPr/>
          <p:nvPr/>
        </p:nvSpPr>
        <p:spPr>
          <a:xfrm>
            <a:off x="7322775" y="414100"/>
            <a:ext cx="1745400" cy="16299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a:latin typeface="Source Code Pro"/>
                <a:ea typeface="Source Code Pro"/>
                <a:cs typeface="Source Code Pro"/>
                <a:sym typeface="Source Code Pro"/>
              </a:rPr>
              <a:t>Tiempo</a:t>
            </a:r>
            <a:endParaRPr>
              <a:latin typeface="Source Code Pro"/>
              <a:ea typeface="Source Code Pro"/>
              <a:cs typeface="Source Code Pro"/>
              <a:sym typeface="Source Code Pro"/>
            </a:endParaRPr>
          </a:p>
        </p:txBody>
      </p:sp>
      <p:sp>
        <p:nvSpPr>
          <p:cNvPr id="456" name="Google Shape;456;p65"/>
          <p:cNvSpPr/>
          <p:nvPr/>
        </p:nvSpPr>
        <p:spPr>
          <a:xfrm>
            <a:off x="1792523" y="1126150"/>
            <a:ext cx="267900" cy="205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57" name="Google Shape;457;p65"/>
          <p:cNvSpPr/>
          <p:nvPr/>
        </p:nvSpPr>
        <p:spPr>
          <a:xfrm>
            <a:off x="3562063" y="1077700"/>
            <a:ext cx="267900" cy="26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58" name="Google Shape;458;p65"/>
          <p:cNvSpPr/>
          <p:nvPr/>
        </p:nvSpPr>
        <p:spPr>
          <a:xfrm>
            <a:off x="5556950" y="1095700"/>
            <a:ext cx="267900" cy="26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59" name="Google Shape;459;p65"/>
          <p:cNvSpPr/>
          <p:nvPr/>
        </p:nvSpPr>
        <p:spPr>
          <a:xfrm>
            <a:off x="7161375" y="1077700"/>
            <a:ext cx="499500" cy="266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60" name="Google Shape;460;p65"/>
          <p:cNvSpPr/>
          <p:nvPr/>
        </p:nvSpPr>
        <p:spPr>
          <a:xfrm rot="5400000">
            <a:off x="3765825" y="-1228712"/>
            <a:ext cx="1629900" cy="81573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464" name="Shape 464"/>
        <p:cNvGrpSpPr/>
        <p:nvPr/>
      </p:nvGrpSpPr>
      <p:grpSpPr>
        <a:xfrm>
          <a:off x="0" y="0"/>
          <a:ext cx="0" cy="0"/>
          <a:chOff x="0" y="0"/>
          <a:chExt cx="0" cy="0"/>
        </a:xfrm>
      </p:grpSpPr>
      <p:sp>
        <p:nvSpPr>
          <p:cNvPr id="465" name="Google Shape;465;p6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ctr">
              <a:lnSpc>
                <a:spcPct val="150000"/>
              </a:lnSpc>
              <a:spcBef>
                <a:spcPts val="0"/>
              </a:spcBef>
              <a:spcAft>
                <a:spcPts val="0"/>
              </a:spcAft>
              <a:buNone/>
            </a:pPr>
            <a:r>
              <a:rPr b="0" lang="es" sz="2688">
                <a:solidFill>
                  <a:srgbClr val="000000"/>
                </a:solidFill>
                <a:latin typeface="Times New Roman"/>
                <a:ea typeface="Times New Roman"/>
                <a:cs typeface="Times New Roman"/>
                <a:sym typeface="Times New Roman"/>
              </a:rPr>
              <a:t>Habilidades de comunicación familiar</a:t>
            </a:r>
            <a:endParaRPr b="0" sz="2688">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66" name="Google Shape;466;p66"/>
          <p:cNvSpPr txBox="1"/>
          <p:nvPr>
            <p:ph idx="1" type="body"/>
          </p:nvPr>
        </p:nvSpPr>
        <p:spPr>
          <a:xfrm>
            <a:off x="311700" y="1228675"/>
            <a:ext cx="4818300" cy="3660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a:solidFill>
                  <a:schemeClr val="accent1"/>
                </a:solidFill>
                <a:latin typeface="Times New Roman"/>
                <a:ea typeface="Times New Roman"/>
                <a:cs typeface="Times New Roman"/>
                <a:sym typeface="Times New Roman"/>
              </a:rPr>
              <a:t>La </a:t>
            </a:r>
            <a:r>
              <a:rPr lang="es">
                <a:solidFill>
                  <a:schemeClr val="accent1"/>
                </a:solidFill>
                <a:latin typeface="Times New Roman"/>
                <a:ea typeface="Times New Roman"/>
                <a:cs typeface="Times New Roman"/>
                <a:sym typeface="Times New Roman"/>
              </a:rPr>
              <a:t>comunicación</a:t>
            </a:r>
            <a:r>
              <a:rPr lang="es">
                <a:solidFill>
                  <a:schemeClr val="accent1"/>
                </a:solidFill>
                <a:latin typeface="Times New Roman"/>
                <a:ea typeface="Times New Roman"/>
                <a:cs typeface="Times New Roman"/>
                <a:sym typeface="Times New Roman"/>
              </a:rPr>
              <a:t> es la herramienta que las personas poseemos para relacionarnos y adaptarnos a nuestro entorno.</a:t>
            </a:r>
            <a:endParaRPr>
              <a:solidFill>
                <a:schemeClr val="accent1"/>
              </a:solidFill>
              <a:latin typeface="Times New Roman"/>
              <a:ea typeface="Times New Roman"/>
              <a:cs typeface="Times New Roman"/>
              <a:sym typeface="Times New Roman"/>
            </a:endParaRPr>
          </a:p>
          <a:p>
            <a:pPr indent="0" lvl="0" marL="0" rtl="0" algn="l">
              <a:spcBef>
                <a:spcPts val="1200"/>
              </a:spcBef>
              <a:spcAft>
                <a:spcPts val="0"/>
              </a:spcAft>
              <a:buNone/>
            </a:pPr>
            <a:r>
              <a:rPr lang="es" sz="2400">
                <a:solidFill>
                  <a:srgbClr val="FFFF00"/>
                </a:solidFill>
                <a:latin typeface="Times New Roman"/>
                <a:ea typeface="Times New Roman"/>
                <a:cs typeface="Times New Roman"/>
                <a:sym typeface="Times New Roman"/>
              </a:rPr>
              <a:t>¿Para que nos sirve?</a:t>
            </a:r>
            <a:endParaRPr sz="2400">
              <a:solidFill>
                <a:srgbClr val="FFFF00"/>
              </a:solidFill>
              <a:latin typeface="Times New Roman"/>
              <a:ea typeface="Times New Roman"/>
              <a:cs typeface="Times New Roman"/>
              <a:sym typeface="Times New Roman"/>
            </a:endParaRPr>
          </a:p>
          <a:p>
            <a:pPr indent="-342900" lvl="0" marL="457200" rtl="0" algn="l">
              <a:spcBef>
                <a:spcPts val="120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Ayuda a entender y manejar mejor el proceso de intercambio de ideas.</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Ayuda a que seamos </a:t>
            </a:r>
            <a:r>
              <a:rPr lang="es">
                <a:solidFill>
                  <a:schemeClr val="accent1"/>
                </a:solidFill>
                <a:latin typeface="Times New Roman"/>
                <a:ea typeface="Times New Roman"/>
                <a:cs typeface="Times New Roman"/>
                <a:sym typeface="Times New Roman"/>
              </a:rPr>
              <a:t>más</a:t>
            </a:r>
            <a:r>
              <a:rPr lang="es">
                <a:solidFill>
                  <a:schemeClr val="accent1"/>
                </a:solidFill>
                <a:latin typeface="Times New Roman"/>
                <a:ea typeface="Times New Roman"/>
                <a:cs typeface="Times New Roman"/>
                <a:sym typeface="Times New Roman"/>
              </a:rPr>
              <a:t> </a:t>
            </a:r>
            <a:r>
              <a:rPr lang="es">
                <a:solidFill>
                  <a:schemeClr val="accent1"/>
                </a:solidFill>
                <a:latin typeface="Times New Roman"/>
                <a:ea typeface="Times New Roman"/>
                <a:cs typeface="Times New Roman"/>
                <a:sym typeface="Times New Roman"/>
              </a:rPr>
              <a:t>conscientes</a:t>
            </a:r>
            <a:r>
              <a:rPr lang="es">
                <a:solidFill>
                  <a:schemeClr val="accent1"/>
                </a:solidFill>
                <a:latin typeface="Times New Roman"/>
                <a:ea typeface="Times New Roman"/>
                <a:cs typeface="Times New Roman"/>
                <a:sym typeface="Times New Roman"/>
              </a:rPr>
              <a:t> de nuestros sentimientos y emociones. </a:t>
            </a:r>
            <a:endParaRPr>
              <a:solidFill>
                <a:schemeClr val="accent1"/>
              </a:solidFill>
              <a:latin typeface="Times New Roman"/>
              <a:ea typeface="Times New Roman"/>
              <a:cs typeface="Times New Roman"/>
              <a:sym typeface="Times New Roman"/>
            </a:endParaRPr>
          </a:p>
          <a:p>
            <a:pPr indent="-342900" lvl="0" marL="457200" rtl="0" algn="l">
              <a:spcBef>
                <a:spcPts val="0"/>
              </a:spcBef>
              <a:spcAft>
                <a:spcPts val="0"/>
              </a:spcAft>
              <a:buClr>
                <a:schemeClr val="accent1"/>
              </a:buClr>
              <a:buSzPts val="1800"/>
              <a:buFont typeface="Times New Roman"/>
              <a:buChar char="❖"/>
            </a:pPr>
            <a:r>
              <a:rPr lang="es">
                <a:solidFill>
                  <a:schemeClr val="accent1"/>
                </a:solidFill>
                <a:latin typeface="Times New Roman"/>
                <a:ea typeface="Times New Roman"/>
                <a:cs typeface="Times New Roman"/>
                <a:sym typeface="Times New Roman"/>
              </a:rPr>
              <a:t>Ayuda a expresarnos para que las </a:t>
            </a:r>
            <a:r>
              <a:rPr lang="es">
                <a:solidFill>
                  <a:schemeClr val="accent1"/>
                </a:solidFill>
                <a:latin typeface="Times New Roman"/>
                <a:ea typeface="Times New Roman"/>
                <a:cs typeface="Times New Roman"/>
                <a:sym typeface="Times New Roman"/>
              </a:rPr>
              <a:t>demás</a:t>
            </a:r>
            <a:r>
              <a:rPr lang="es">
                <a:solidFill>
                  <a:schemeClr val="accent1"/>
                </a:solidFill>
                <a:latin typeface="Times New Roman"/>
                <a:ea typeface="Times New Roman"/>
                <a:cs typeface="Times New Roman"/>
                <a:sym typeface="Times New Roman"/>
              </a:rPr>
              <a:t> personas a nuestro alrededor logren entender lo que queremos.</a:t>
            </a:r>
            <a:endParaRPr>
              <a:solidFill>
                <a:schemeClr val="accent1"/>
              </a:solidFill>
              <a:latin typeface="Times New Roman"/>
              <a:ea typeface="Times New Roman"/>
              <a:cs typeface="Times New Roman"/>
              <a:sym typeface="Times New Roman"/>
            </a:endParaRPr>
          </a:p>
        </p:txBody>
      </p:sp>
      <p:sp>
        <p:nvSpPr>
          <p:cNvPr id="467" name="Google Shape;467;p66"/>
          <p:cNvSpPr/>
          <p:nvPr/>
        </p:nvSpPr>
        <p:spPr>
          <a:xfrm>
            <a:off x="5170300" y="2732475"/>
            <a:ext cx="495600" cy="18084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68" name="Google Shape;468;p66"/>
          <p:cNvSpPr txBox="1"/>
          <p:nvPr/>
        </p:nvSpPr>
        <p:spPr>
          <a:xfrm>
            <a:off x="5799825" y="2645475"/>
            <a:ext cx="3161100" cy="22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700">
                <a:solidFill>
                  <a:schemeClr val="lt1"/>
                </a:solidFill>
                <a:latin typeface="Times New Roman"/>
                <a:ea typeface="Times New Roman"/>
                <a:cs typeface="Times New Roman"/>
                <a:sym typeface="Times New Roman"/>
              </a:rPr>
              <a:t>Depende la forma en que hagamos saber lo que queremos, </a:t>
            </a:r>
            <a:r>
              <a:rPr lang="es" sz="1700">
                <a:solidFill>
                  <a:schemeClr val="lt1"/>
                </a:solidFill>
                <a:latin typeface="Times New Roman"/>
                <a:ea typeface="Times New Roman"/>
                <a:cs typeface="Times New Roman"/>
                <a:sym typeface="Times New Roman"/>
              </a:rPr>
              <a:t>debe</a:t>
            </a:r>
            <a:r>
              <a:rPr lang="es" sz="1700">
                <a:solidFill>
                  <a:schemeClr val="lt1"/>
                </a:solidFill>
                <a:latin typeface="Times New Roman"/>
                <a:ea typeface="Times New Roman"/>
                <a:cs typeface="Times New Roman"/>
                <a:sym typeface="Times New Roman"/>
              </a:rPr>
              <a:t> ser de manera clara y precisa, sin interruptores como agresiones o aspectos negativos que afecten la </a:t>
            </a:r>
            <a:r>
              <a:rPr lang="es" sz="1700">
                <a:solidFill>
                  <a:schemeClr val="lt1"/>
                </a:solidFill>
                <a:latin typeface="Times New Roman"/>
                <a:ea typeface="Times New Roman"/>
                <a:cs typeface="Times New Roman"/>
                <a:sym typeface="Times New Roman"/>
              </a:rPr>
              <a:t>comunicación</a:t>
            </a:r>
            <a:r>
              <a:rPr lang="es" sz="1700">
                <a:solidFill>
                  <a:schemeClr val="lt1"/>
                </a:solidFill>
                <a:latin typeface="Times New Roman"/>
                <a:ea typeface="Times New Roman"/>
                <a:cs typeface="Times New Roman"/>
                <a:sym typeface="Times New Roman"/>
              </a:rPr>
              <a:t> y no se pueda concretar aquello que se quiere resolver. </a:t>
            </a:r>
            <a:endParaRPr sz="1700">
              <a:solidFill>
                <a:schemeClr val="lt1"/>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472" name="Shape 472"/>
        <p:cNvGrpSpPr/>
        <p:nvPr/>
      </p:nvGrpSpPr>
      <p:grpSpPr>
        <a:xfrm>
          <a:off x="0" y="0"/>
          <a:ext cx="0" cy="0"/>
          <a:chOff x="0" y="0"/>
          <a:chExt cx="0" cy="0"/>
        </a:xfrm>
      </p:grpSpPr>
      <p:sp>
        <p:nvSpPr>
          <p:cNvPr id="473" name="Google Shape;473;p67"/>
          <p:cNvSpPr txBox="1"/>
          <p:nvPr>
            <p:ph type="title"/>
          </p:nvPr>
        </p:nvSpPr>
        <p:spPr>
          <a:xfrm>
            <a:off x="392075" y="0"/>
            <a:ext cx="8520600" cy="801000"/>
          </a:xfrm>
          <a:prstGeom prst="rect">
            <a:avLst/>
          </a:prstGeom>
        </p:spPr>
        <p:txBody>
          <a:bodyPr anchorCtr="0" anchor="t" bIns="91425" lIns="91425" spcFirstLastPara="1" rIns="91425" wrap="square" tIns="91425">
            <a:normAutofit fontScale="90000"/>
          </a:bodyPr>
          <a:lstStyle/>
          <a:p>
            <a:pPr indent="0" lvl="0" marL="0" rtl="0" algn="ctr">
              <a:lnSpc>
                <a:spcPct val="150000"/>
              </a:lnSpc>
              <a:spcBef>
                <a:spcPts val="0"/>
              </a:spcBef>
              <a:spcAft>
                <a:spcPts val="0"/>
              </a:spcAft>
              <a:buNone/>
            </a:pPr>
            <a:r>
              <a:rPr b="0" lang="es" sz="2688">
                <a:solidFill>
                  <a:schemeClr val="lt1"/>
                </a:solidFill>
                <a:latin typeface="Times New Roman"/>
                <a:ea typeface="Times New Roman"/>
                <a:cs typeface="Times New Roman"/>
                <a:sym typeface="Times New Roman"/>
              </a:rPr>
              <a:t>Establecer límites saludables en el trabajo y la vida personal </a:t>
            </a:r>
            <a:endParaRPr b="0" sz="2688">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graphicFrame>
        <p:nvGraphicFramePr>
          <p:cNvPr id="474" name="Google Shape;474;p67"/>
          <p:cNvGraphicFramePr/>
          <p:nvPr/>
        </p:nvGraphicFramePr>
        <p:xfrm>
          <a:off x="257050" y="495925"/>
          <a:ext cx="3000000" cy="3000000"/>
        </p:xfrm>
        <a:graphic>
          <a:graphicData uri="http://schemas.openxmlformats.org/drawingml/2006/table">
            <a:tbl>
              <a:tblPr>
                <a:noFill/>
                <a:tableStyleId>{1E9031EC-AC95-47B9-8B6D-892D33DEB2FD}</a:tableStyleId>
              </a:tblPr>
              <a:tblGrid>
                <a:gridCol w="2157475"/>
                <a:gridCol w="2157475"/>
                <a:gridCol w="2157475"/>
                <a:gridCol w="2157475"/>
              </a:tblGrid>
              <a:tr h="769375">
                <a:tc>
                  <a:txBody>
                    <a:bodyPr/>
                    <a:lstStyle/>
                    <a:p>
                      <a:pPr indent="0" lvl="0" marL="0" rtl="0" algn="l">
                        <a:spcBef>
                          <a:spcPts val="0"/>
                        </a:spcBef>
                        <a:spcAft>
                          <a:spcPts val="0"/>
                        </a:spcAft>
                        <a:buNone/>
                      </a:pPr>
                      <a:r>
                        <a:rPr b="1" lang="es" u="sng"/>
                        <a:t>1.</a:t>
                      </a:r>
                      <a:r>
                        <a:rPr b="1" lang="es" u="sng"/>
                        <a:t>Tomar decisiones </a:t>
                      </a:r>
                      <a:r>
                        <a:rPr b="1" lang="es" u="sng"/>
                        <a:t>conscientes</a:t>
                      </a:r>
                      <a:endParaRPr b="1" u="sng"/>
                    </a:p>
                  </a:txBody>
                  <a:tcPr marT="91425" marB="91425" marR="91425" marL="91425"/>
                </a:tc>
                <a:tc>
                  <a:txBody>
                    <a:bodyPr/>
                    <a:lstStyle/>
                    <a:p>
                      <a:pPr indent="0" lvl="0" marL="0" rtl="0" algn="l">
                        <a:spcBef>
                          <a:spcPts val="0"/>
                        </a:spcBef>
                        <a:spcAft>
                          <a:spcPts val="0"/>
                        </a:spcAft>
                        <a:buNone/>
                      </a:pPr>
                      <a:r>
                        <a:rPr lang="es"/>
                        <a:t>Prioridad- tiempo </a:t>
                      </a:r>
                      <a:endParaRPr/>
                    </a:p>
                    <a:p>
                      <a:pPr indent="0" lvl="0" marL="0" rtl="0" algn="l">
                        <a:spcBef>
                          <a:spcPts val="0"/>
                        </a:spcBef>
                        <a:spcAft>
                          <a:spcPts val="0"/>
                        </a:spcAft>
                        <a:buNone/>
                      </a:pPr>
                      <a:r>
                        <a:rPr lang="es"/>
                        <a:t>de calidad </a:t>
                      </a:r>
                      <a:endParaRPr/>
                    </a:p>
                    <a:p>
                      <a:pPr indent="0" lvl="0" marL="0" rtl="0" algn="l">
                        <a:spcBef>
                          <a:spcPts val="0"/>
                        </a:spcBef>
                        <a:spcAft>
                          <a:spcPts val="0"/>
                        </a:spcAft>
                        <a:buNone/>
                      </a:pPr>
                      <a:r>
                        <a:rPr lang="es"/>
                        <a:t>con la familia</a:t>
                      </a:r>
                      <a:endParaRPr/>
                    </a:p>
                  </a:txBody>
                  <a:tcPr marT="91425" marB="91425" marR="91425" marL="91425"/>
                </a:tc>
                <a:tc>
                  <a:txBody>
                    <a:bodyPr/>
                    <a:lstStyle/>
                    <a:p>
                      <a:pPr indent="0" lvl="0" marL="0" rtl="0" algn="l">
                        <a:spcBef>
                          <a:spcPts val="0"/>
                        </a:spcBef>
                        <a:spcAft>
                          <a:spcPts val="0"/>
                        </a:spcAft>
                        <a:buNone/>
                      </a:pPr>
                      <a:r>
                        <a:rPr lang="es"/>
                        <a:t>Reducir horas</a:t>
                      </a:r>
                      <a:endParaRPr/>
                    </a:p>
                    <a:p>
                      <a:pPr indent="0" lvl="0" marL="0" rtl="0" algn="l">
                        <a:spcBef>
                          <a:spcPts val="0"/>
                        </a:spcBef>
                        <a:spcAft>
                          <a:spcPts val="0"/>
                        </a:spcAft>
                        <a:buNone/>
                      </a:pPr>
                      <a:r>
                        <a:rPr lang="es"/>
                        <a:t> de trabajo</a:t>
                      </a:r>
                      <a:endParaRPr/>
                    </a:p>
                  </a:txBody>
                  <a:tcPr marT="91425" marB="91425" marR="91425" marL="91425"/>
                </a:tc>
                <a:tc>
                  <a:txBody>
                    <a:bodyPr/>
                    <a:lstStyle/>
                    <a:p>
                      <a:pPr indent="0" lvl="0" marL="0" rtl="0" algn="l">
                        <a:spcBef>
                          <a:spcPts val="0"/>
                        </a:spcBef>
                        <a:spcAft>
                          <a:spcPts val="0"/>
                        </a:spcAft>
                        <a:buNone/>
                      </a:pPr>
                      <a:r>
                        <a:rPr lang="es"/>
                        <a:t>No hacer alguna otra actividad que afecte este tiempo de calidad</a:t>
                      </a:r>
                      <a:endParaRPr/>
                    </a:p>
                  </a:txBody>
                  <a:tcPr marT="91425" marB="91425" marR="91425" marL="91425"/>
                </a:tc>
              </a:tr>
              <a:tr h="769375">
                <a:tc>
                  <a:txBody>
                    <a:bodyPr/>
                    <a:lstStyle/>
                    <a:p>
                      <a:pPr indent="0" lvl="0" marL="0" rtl="0" algn="l">
                        <a:spcBef>
                          <a:spcPts val="0"/>
                        </a:spcBef>
                        <a:spcAft>
                          <a:spcPts val="0"/>
                        </a:spcAft>
                        <a:buNone/>
                      </a:pPr>
                      <a:r>
                        <a:rPr b="1" lang="es" u="sng">
                          <a:solidFill>
                            <a:srgbClr val="FFFF00"/>
                          </a:solidFill>
                        </a:rPr>
                        <a:t>2. </a:t>
                      </a:r>
                      <a:r>
                        <a:rPr b="1" lang="es" u="sng">
                          <a:solidFill>
                            <a:srgbClr val="FFFF00"/>
                          </a:solidFill>
                        </a:rPr>
                        <a:t>Crear </a:t>
                      </a:r>
                      <a:r>
                        <a:rPr b="1" lang="es" u="sng">
                          <a:solidFill>
                            <a:srgbClr val="FFFF00"/>
                          </a:solidFill>
                        </a:rPr>
                        <a:t>separación</a:t>
                      </a:r>
                      <a:endParaRPr b="1" u="sng">
                        <a:solidFill>
                          <a:srgbClr val="FFFF00"/>
                        </a:solidFill>
                      </a:endParaRPr>
                    </a:p>
                    <a:p>
                      <a:pPr indent="0" lvl="0" marL="0" rtl="0" algn="l">
                        <a:spcBef>
                          <a:spcPts val="0"/>
                        </a:spcBef>
                        <a:spcAft>
                          <a:spcPts val="0"/>
                        </a:spcAft>
                        <a:buNone/>
                      </a:pPr>
                      <a:r>
                        <a:rPr b="1" lang="es" u="sng">
                          <a:solidFill>
                            <a:srgbClr val="FFFF00"/>
                          </a:solidFill>
                        </a:rPr>
                        <a:t> </a:t>
                      </a:r>
                      <a:r>
                        <a:rPr b="1" lang="es" u="sng">
                          <a:solidFill>
                            <a:srgbClr val="FFFF00"/>
                          </a:solidFill>
                        </a:rPr>
                        <a:t>física</a:t>
                      </a:r>
                      <a:r>
                        <a:rPr b="1" lang="es" u="sng">
                          <a:solidFill>
                            <a:srgbClr val="FFFF00"/>
                          </a:solidFill>
                        </a:rPr>
                        <a:t> y mental</a:t>
                      </a:r>
                      <a:endParaRPr b="1" u="sng">
                        <a:solidFill>
                          <a:srgbClr val="FFFF00"/>
                        </a:solidFill>
                      </a:endParaRPr>
                    </a:p>
                  </a:txBody>
                  <a:tcPr marT="91425" marB="91425" marR="91425" marL="91425"/>
                </a:tc>
                <a:tc>
                  <a:txBody>
                    <a:bodyPr/>
                    <a:lstStyle/>
                    <a:p>
                      <a:pPr indent="0" lvl="0" marL="0" rtl="0" algn="l">
                        <a:spcBef>
                          <a:spcPts val="0"/>
                        </a:spcBef>
                        <a:spcAft>
                          <a:spcPts val="0"/>
                        </a:spcAft>
                        <a:buNone/>
                      </a:pPr>
                      <a:r>
                        <a:rPr lang="es">
                          <a:solidFill>
                            <a:srgbClr val="FFFF00"/>
                          </a:solidFill>
                        </a:rPr>
                        <a:t>Aprender</a:t>
                      </a:r>
                      <a:endParaRPr>
                        <a:solidFill>
                          <a:srgbClr val="FFFF00"/>
                        </a:solidFill>
                      </a:endParaRPr>
                    </a:p>
                    <a:p>
                      <a:pPr indent="0" lvl="0" marL="0" rtl="0" algn="l">
                        <a:spcBef>
                          <a:spcPts val="0"/>
                        </a:spcBef>
                        <a:spcAft>
                          <a:spcPts val="0"/>
                        </a:spcAft>
                        <a:buNone/>
                      </a:pPr>
                      <a:r>
                        <a:rPr lang="es">
                          <a:solidFill>
                            <a:srgbClr val="FFFF00"/>
                          </a:solidFill>
                        </a:rPr>
                        <a:t> a separarse </a:t>
                      </a:r>
                      <a:endParaRPr>
                        <a:solidFill>
                          <a:srgbClr val="FFFF00"/>
                        </a:solidFill>
                      </a:endParaRPr>
                    </a:p>
                    <a:p>
                      <a:pPr indent="0" lvl="0" marL="0" rtl="0" algn="l">
                        <a:spcBef>
                          <a:spcPts val="0"/>
                        </a:spcBef>
                        <a:spcAft>
                          <a:spcPts val="0"/>
                        </a:spcAft>
                        <a:buNone/>
                      </a:pPr>
                      <a:r>
                        <a:rPr lang="es">
                          <a:solidFill>
                            <a:srgbClr val="FFFF00"/>
                          </a:solidFill>
                        </a:rPr>
                        <a:t>física</a:t>
                      </a:r>
                      <a:r>
                        <a:rPr lang="es">
                          <a:solidFill>
                            <a:srgbClr val="FFFF00"/>
                          </a:solidFill>
                        </a:rPr>
                        <a:t> y mentalmente </a:t>
                      </a:r>
                      <a:endParaRPr>
                        <a:solidFill>
                          <a:srgbClr val="FFFF00"/>
                        </a:solidFill>
                      </a:endParaRPr>
                    </a:p>
                    <a:p>
                      <a:pPr indent="0" lvl="0" marL="0" rtl="0" algn="l">
                        <a:spcBef>
                          <a:spcPts val="0"/>
                        </a:spcBef>
                        <a:spcAft>
                          <a:spcPts val="0"/>
                        </a:spcAft>
                        <a:buNone/>
                      </a:pPr>
                      <a:r>
                        <a:rPr lang="es">
                          <a:solidFill>
                            <a:srgbClr val="FFFF00"/>
                          </a:solidFill>
                        </a:rPr>
                        <a:t>del trabajo</a:t>
                      </a:r>
                      <a:endParaRPr>
                        <a:solidFill>
                          <a:srgbClr val="FFFF00"/>
                        </a:solidFill>
                      </a:endParaRPr>
                    </a:p>
                  </a:txBody>
                  <a:tcPr marT="91425" marB="91425" marR="91425" marL="91425"/>
                </a:tc>
                <a:tc>
                  <a:txBody>
                    <a:bodyPr/>
                    <a:lstStyle/>
                    <a:p>
                      <a:pPr indent="0" lvl="0" marL="0" rtl="0" algn="l">
                        <a:spcBef>
                          <a:spcPts val="0"/>
                        </a:spcBef>
                        <a:spcAft>
                          <a:spcPts val="0"/>
                        </a:spcAft>
                        <a:buNone/>
                      </a:pPr>
                      <a:r>
                        <a:rPr lang="es">
                          <a:solidFill>
                            <a:srgbClr val="FFFF00"/>
                          </a:solidFill>
                        </a:rPr>
                        <a:t>Concentrarse en asuntos personales</a:t>
                      </a:r>
                      <a:endParaRPr>
                        <a:solidFill>
                          <a:srgbClr val="FFFF00"/>
                        </a:solidFill>
                      </a:endParaRPr>
                    </a:p>
                  </a:txBody>
                  <a:tcPr marT="91425" marB="91425" marR="91425" marL="91425"/>
                </a:tc>
                <a:tc>
                  <a:txBody>
                    <a:bodyPr/>
                    <a:lstStyle/>
                    <a:p>
                      <a:pPr indent="0" lvl="0" marL="0" rtl="0" algn="l">
                        <a:spcBef>
                          <a:spcPts val="0"/>
                        </a:spcBef>
                        <a:spcAft>
                          <a:spcPts val="0"/>
                        </a:spcAft>
                        <a:buNone/>
                      </a:pPr>
                      <a:r>
                        <a:rPr lang="es">
                          <a:solidFill>
                            <a:srgbClr val="FFFF00"/>
                          </a:solidFill>
                        </a:rPr>
                        <a:t>Implica desconectarse de preocupaciones del trabajo cuando no se </a:t>
                      </a:r>
                      <a:r>
                        <a:rPr lang="es">
                          <a:solidFill>
                            <a:srgbClr val="FFFF00"/>
                          </a:solidFill>
                        </a:rPr>
                        <a:t>está</a:t>
                      </a:r>
                      <a:r>
                        <a:rPr lang="es">
                          <a:solidFill>
                            <a:srgbClr val="FFFF00"/>
                          </a:solidFill>
                        </a:rPr>
                        <a:t> trabajando</a:t>
                      </a:r>
                      <a:endParaRPr>
                        <a:solidFill>
                          <a:srgbClr val="FFFF00"/>
                        </a:solidFill>
                      </a:endParaRPr>
                    </a:p>
                  </a:txBody>
                  <a:tcPr marT="91425" marB="91425" marR="91425" marL="91425"/>
                </a:tc>
              </a:tr>
              <a:tr h="769375">
                <a:tc>
                  <a:txBody>
                    <a:bodyPr/>
                    <a:lstStyle/>
                    <a:p>
                      <a:pPr indent="0" lvl="0" marL="0" rtl="0" algn="l">
                        <a:spcBef>
                          <a:spcPts val="0"/>
                        </a:spcBef>
                        <a:spcAft>
                          <a:spcPts val="0"/>
                        </a:spcAft>
                        <a:buNone/>
                      </a:pPr>
                      <a:r>
                        <a:rPr b="1" lang="es" u="sng">
                          <a:solidFill>
                            <a:schemeClr val="dk1"/>
                          </a:solidFill>
                        </a:rPr>
                        <a:t>3.</a:t>
                      </a:r>
                      <a:r>
                        <a:rPr b="1" lang="es" u="sng">
                          <a:solidFill>
                            <a:schemeClr val="dk1"/>
                          </a:solidFill>
                        </a:rPr>
                        <a:t>Comunicación</a:t>
                      </a:r>
                      <a:r>
                        <a:rPr b="1" lang="es" u="sng">
                          <a:solidFill>
                            <a:schemeClr val="dk1"/>
                          </a:solidFill>
                        </a:rPr>
                        <a:t> clara</a:t>
                      </a:r>
                      <a:endParaRPr b="1" u="sng">
                        <a:solidFill>
                          <a:schemeClr val="dk1"/>
                        </a:solidFill>
                      </a:endParaRPr>
                    </a:p>
                  </a:txBody>
                  <a:tcPr marT="91425" marB="91425" marR="91425" marL="91425"/>
                </a:tc>
                <a:tc>
                  <a:txBody>
                    <a:bodyPr/>
                    <a:lstStyle/>
                    <a:p>
                      <a:pPr indent="0" lvl="0" marL="0" rtl="0" algn="l">
                        <a:spcBef>
                          <a:spcPts val="0"/>
                        </a:spcBef>
                        <a:spcAft>
                          <a:spcPts val="0"/>
                        </a:spcAft>
                        <a:buNone/>
                      </a:pPr>
                      <a:r>
                        <a:rPr lang="es">
                          <a:solidFill>
                            <a:schemeClr val="dk1"/>
                          </a:solidFill>
                        </a:rPr>
                        <a:t>Establecer horarios </a:t>
                      </a:r>
                      <a:endParaRPr>
                        <a:solidFill>
                          <a:schemeClr val="dk1"/>
                        </a:solidFill>
                      </a:endParaRPr>
                    </a:p>
                    <a:p>
                      <a:pPr indent="0" lvl="0" marL="0" rtl="0" algn="l">
                        <a:spcBef>
                          <a:spcPts val="0"/>
                        </a:spcBef>
                        <a:spcAft>
                          <a:spcPts val="0"/>
                        </a:spcAft>
                        <a:buNone/>
                      </a:pPr>
                      <a:r>
                        <a:rPr lang="es">
                          <a:solidFill>
                            <a:schemeClr val="dk1"/>
                          </a:solidFill>
                        </a:rPr>
                        <a:t>de trabajo y disponibilidad</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s">
                          <a:solidFill>
                            <a:schemeClr val="dk1"/>
                          </a:solidFill>
                        </a:rPr>
                        <a:t>Evitar problemas </a:t>
                      </a:r>
                      <a:endParaRPr>
                        <a:solidFill>
                          <a:schemeClr val="dk1"/>
                        </a:solidFill>
                      </a:endParaRPr>
                    </a:p>
                    <a:p>
                      <a:pPr indent="0" lvl="0" marL="0" rtl="0" algn="l">
                        <a:spcBef>
                          <a:spcPts val="0"/>
                        </a:spcBef>
                        <a:spcAft>
                          <a:spcPts val="0"/>
                        </a:spcAft>
                        <a:buNone/>
                      </a:pPr>
                      <a:r>
                        <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s">
                          <a:solidFill>
                            <a:schemeClr val="dk1"/>
                          </a:solidFill>
                        </a:rPr>
                        <a:t>Encontrar un equilibrio saludable entre el trabajo y la vida personal</a:t>
                      </a:r>
                      <a:endParaRPr>
                        <a:solidFill>
                          <a:schemeClr val="dk1"/>
                        </a:solidFill>
                      </a:endParaRPr>
                    </a:p>
                  </a:txBody>
                  <a:tcPr marT="91425" marB="91425" marR="91425" marL="91425"/>
                </a:tc>
              </a:tr>
              <a:tr h="769375">
                <a:tc>
                  <a:txBody>
                    <a:bodyPr/>
                    <a:lstStyle/>
                    <a:p>
                      <a:pPr indent="0" lvl="0" marL="0" rtl="0" algn="l">
                        <a:spcBef>
                          <a:spcPts val="0"/>
                        </a:spcBef>
                        <a:spcAft>
                          <a:spcPts val="0"/>
                        </a:spcAft>
                        <a:buNone/>
                      </a:pPr>
                      <a:r>
                        <a:rPr b="1" lang="es" u="sng">
                          <a:solidFill>
                            <a:srgbClr val="980000"/>
                          </a:solidFill>
                        </a:rPr>
                        <a:t>4.</a:t>
                      </a:r>
                      <a:r>
                        <a:rPr b="1" lang="es" u="sng">
                          <a:solidFill>
                            <a:srgbClr val="980000"/>
                          </a:solidFill>
                        </a:rPr>
                        <a:t>Aprender decir</a:t>
                      </a:r>
                      <a:endParaRPr b="1" u="sng">
                        <a:solidFill>
                          <a:srgbClr val="980000"/>
                        </a:solidFill>
                      </a:endParaRPr>
                    </a:p>
                    <a:p>
                      <a:pPr indent="0" lvl="0" marL="0" rtl="0" algn="l">
                        <a:spcBef>
                          <a:spcPts val="0"/>
                        </a:spcBef>
                        <a:spcAft>
                          <a:spcPts val="0"/>
                        </a:spcAft>
                        <a:buNone/>
                      </a:pPr>
                      <a:r>
                        <a:rPr b="1" lang="es" u="sng">
                          <a:solidFill>
                            <a:srgbClr val="980000"/>
                          </a:solidFill>
                        </a:rPr>
                        <a:t> que NO</a:t>
                      </a:r>
                      <a:endParaRPr b="1" u="sng">
                        <a:solidFill>
                          <a:srgbClr val="980000"/>
                        </a:solidFill>
                      </a:endParaRPr>
                    </a:p>
                  </a:txBody>
                  <a:tcPr marT="91425" marB="91425" marR="91425" marL="91425"/>
                </a:tc>
                <a:tc>
                  <a:txBody>
                    <a:bodyPr/>
                    <a:lstStyle/>
                    <a:p>
                      <a:pPr indent="0" lvl="0" marL="0" rtl="0" algn="l">
                        <a:spcBef>
                          <a:spcPts val="0"/>
                        </a:spcBef>
                        <a:spcAft>
                          <a:spcPts val="0"/>
                        </a:spcAft>
                        <a:buNone/>
                      </a:pPr>
                      <a:r>
                        <a:rPr lang="es">
                          <a:solidFill>
                            <a:srgbClr val="980000"/>
                          </a:solidFill>
                        </a:rPr>
                        <a:t>Decir si a todo puede provocar agotamiento y falta de tiempo personal</a:t>
                      </a:r>
                      <a:endParaRPr>
                        <a:solidFill>
                          <a:srgbClr val="980000"/>
                        </a:solidFill>
                      </a:endParaRPr>
                    </a:p>
                  </a:txBody>
                  <a:tcPr marT="91425" marB="91425" marR="91425" marL="91425"/>
                </a:tc>
                <a:tc>
                  <a:txBody>
                    <a:bodyPr/>
                    <a:lstStyle/>
                    <a:p>
                      <a:pPr indent="0" lvl="0" marL="0" rtl="0" algn="l">
                        <a:spcBef>
                          <a:spcPts val="0"/>
                        </a:spcBef>
                        <a:spcAft>
                          <a:spcPts val="0"/>
                        </a:spcAft>
                        <a:buNone/>
                      </a:pPr>
                      <a:r>
                        <a:t/>
                      </a:r>
                      <a:endParaRPr>
                        <a:solidFill>
                          <a:srgbClr val="980000"/>
                        </a:solidFill>
                      </a:endParaRPr>
                    </a:p>
                  </a:txBody>
                  <a:tcPr marT="91425" marB="91425" marR="91425" marL="91425"/>
                </a:tc>
                <a:tc>
                  <a:txBody>
                    <a:bodyPr/>
                    <a:lstStyle/>
                    <a:p>
                      <a:pPr indent="0" lvl="0" marL="0" rtl="0" algn="l">
                        <a:spcBef>
                          <a:spcPts val="0"/>
                        </a:spcBef>
                        <a:spcAft>
                          <a:spcPts val="0"/>
                        </a:spcAft>
                        <a:buNone/>
                      </a:pPr>
                      <a:r>
                        <a:rPr lang="es">
                          <a:solidFill>
                            <a:srgbClr val="980000"/>
                          </a:solidFill>
                        </a:rPr>
                        <a:t>Mantener un equilibrio</a:t>
                      </a:r>
                      <a:endParaRPr>
                        <a:solidFill>
                          <a:srgbClr val="980000"/>
                        </a:solidFill>
                      </a:endParaRPr>
                    </a:p>
                    <a:p>
                      <a:pPr indent="0" lvl="0" marL="0" rtl="0" algn="l">
                        <a:spcBef>
                          <a:spcPts val="0"/>
                        </a:spcBef>
                        <a:spcAft>
                          <a:spcPts val="0"/>
                        </a:spcAft>
                        <a:buNone/>
                      </a:pPr>
                      <a:r>
                        <a:rPr lang="es">
                          <a:solidFill>
                            <a:srgbClr val="980000"/>
                          </a:solidFill>
                        </a:rPr>
                        <a:t>saludable</a:t>
                      </a:r>
                      <a:endParaRPr>
                        <a:solidFill>
                          <a:srgbClr val="980000"/>
                        </a:solidFill>
                      </a:endParaRPr>
                    </a:p>
                  </a:txBody>
                  <a:tcPr marT="91425" marB="91425" marR="91425" marL="91425"/>
                </a:tc>
              </a:tr>
              <a:tr h="755950">
                <a:tc>
                  <a:txBody>
                    <a:bodyPr/>
                    <a:lstStyle/>
                    <a:p>
                      <a:pPr indent="0" lvl="0" marL="0" rtl="0" algn="l">
                        <a:spcBef>
                          <a:spcPts val="0"/>
                        </a:spcBef>
                        <a:spcAft>
                          <a:spcPts val="0"/>
                        </a:spcAft>
                        <a:buNone/>
                      </a:pPr>
                      <a:r>
                        <a:rPr b="1" lang="es" u="sng">
                          <a:solidFill>
                            <a:srgbClr val="0000FF"/>
                          </a:solidFill>
                        </a:rPr>
                        <a:t>5.</a:t>
                      </a:r>
                      <a:r>
                        <a:rPr b="1" lang="es" u="sng">
                          <a:solidFill>
                            <a:srgbClr val="0000FF"/>
                          </a:solidFill>
                        </a:rPr>
                        <a:t>Utilice la </a:t>
                      </a:r>
                      <a:endParaRPr b="1" u="sng">
                        <a:solidFill>
                          <a:srgbClr val="0000FF"/>
                        </a:solidFill>
                      </a:endParaRPr>
                    </a:p>
                    <a:p>
                      <a:pPr indent="0" lvl="0" marL="0" rtl="0" algn="l">
                        <a:spcBef>
                          <a:spcPts val="0"/>
                        </a:spcBef>
                        <a:spcAft>
                          <a:spcPts val="0"/>
                        </a:spcAft>
                        <a:buNone/>
                      </a:pPr>
                      <a:r>
                        <a:rPr b="1" lang="es" u="sng">
                          <a:solidFill>
                            <a:srgbClr val="0000FF"/>
                          </a:solidFill>
                        </a:rPr>
                        <a:t>tecnología</a:t>
                      </a:r>
                      <a:r>
                        <a:rPr b="1" lang="es" u="sng">
                          <a:solidFill>
                            <a:srgbClr val="0000FF"/>
                          </a:solidFill>
                        </a:rPr>
                        <a:t> </a:t>
                      </a:r>
                      <a:endParaRPr b="1" u="sng">
                        <a:solidFill>
                          <a:srgbClr val="0000FF"/>
                        </a:solidFill>
                      </a:endParaRPr>
                    </a:p>
                    <a:p>
                      <a:pPr indent="0" lvl="0" marL="0" rtl="0" algn="l">
                        <a:spcBef>
                          <a:spcPts val="0"/>
                        </a:spcBef>
                        <a:spcAft>
                          <a:spcPts val="0"/>
                        </a:spcAft>
                        <a:buNone/>
                      </a:pPr>
                      <a:r>
                        <a:rPr b="1" lang="es" u="sng">
                          <a:solidFill>
                            <a:srgbClr val="0000FF"/>
                          </a:solidFill>
                        </a:rPr>
                        <a:t>a su favor </a:t>
                      </a:r>
                      <a:endParaRPr b="1" u="sng">
                        <a:solidFill>
                          <a:srgbClr val="0000FF"/>
                        </a:solidFill>
                      </a:endParaRPr>
                    </a:p>
                  </a:txBody>
                  <a:tcPr marT="91425" marB="91425" marR="91425" marL="91425"/>
                </a:tc>
                <a:tc>
                  <a:txBody>
                    <a:bodyPr/>
                    <a:lstStyle/>
                    <a:p>
                      <a:pPr indent="0" lvl="0" marL="0" rtl="0" algn="l">
                        <a:spcBef>
                          <a:spcPts val="0"/>
                        </a:spcBef>
                        <a:spcAft>
                          <a:spcPts val="0"/>
                        </a:spcAft>
                        <a:buNone/>
                      </a:pPr>
                      <a:r>
                        <a:rPr lang="es">
                          <a:solidFill>
                            <a:srgbClr val="0000FF"/>
                          </a:solidFill>
                        </a:rPr>
                        <a:t>Aplicaciones para gestionar del tiempo</a:t>
                      </a:r>
                      <a:endParaRPr>
                        <a:solidFill>
                          <a:srgbClr val="0000FF"/>
                        </a:solidFill>
                      </a:endParaRPr>
                    </a:p>
                  </a:txBody>
                  <a:tcPr marT="91425" marB="91425" marR="91425" marL="91425"/>
                </a:tc>
                <a:tc>
                  <a:txBody>
                    <a:bodyPr/>
                    <a:lstStyle/>
                    <a:p>
                      <a:pPr indent="0" lvl="0" marL="0" rtl="0" algn="l">
                        <a:spcBef>
                          <a:spcPts val="0"/>
                        </a:spcBef>
                        <a:spcAft>
                          <a:spcPts val="0"/>
                        </a:spcAft>
                        <a:buNone/>
                      </a:pPr>
                      <a:r>
                        <a:rPr lang="es">
                          <a:solidFill>
                            <a:srgbClr val="0000FF"/>
                          </a:solidFill>
                        </a:rPr>
                        <a:t>Herramienta </a:t>
                      </a:r>
                      <a:r>
                        <a:rPr lang="es">
                          <a:solidFill>
                            <a:srgbClr val="0000FF"/>
                          </a:solidFill>
                        </a:rPr>
                        <a:t>útil</a:t>
                      </a:r>
                      <a:r>
                        <a:rPr lang="es">
                          <a:solidFill>
                            <a:srgbClr val="0000FF"/>
                          </a:solidFill>
                        </a:rPr>
                        <a:t> </a:t>
                      </a:r>
                      <a:endParaRPr>
                        <a:solidFill>
                          <a:srgbClr val="0000FF"/>
                        </a:solidFill>
                      </a:endParaRPr>
                    </a:p>
                    <a:p>
                      <a:pPr indent="0" lvl="0" marL="0" rtl="0" algn="l">
                        <a:spcBef>
                          <a:spcPts val="0"/>
                        </a:spcBef>
                        <a:spcAft>
                          <a:spcPts val="0"/>
                        </a:spcAft>
                        <a:buNone/>
                      </a:pPr>
                      <a:r>
                        <a:rPr lang="es">
                          <a:solidFill>
                            <a:srgbClr val="0000FF"/>
                          </a:solidFill>
                        </a:rPr>
                        <a:t>para el cuidado</a:t>
                      </a:r>
                      <a:endParaRPr>
                        <a:solidFill>
                          <a:srgbClr val="0000FF"/>
                        </a:solidFill>
                      </a:endParaRPr>
                    </a:p>
                    <a:p>
                      <a:pPr indent="0" lvl="0" marL="0" rtl="0" algn="l">
                        <a:spcBef>
                          <a:spcPts val="0"/>
                        </a:spcBef>
                        <a:spcAft>
                          <a:spcPts val="0"/>
                        </a:spcAft>
                        <a:buNone/>
                      </a:pPr>
                      <a:r>
                        <a:rPr lang="es">
                          <a:solidFill>
                            <a:srgbClr val="0000FF"/>
                          </a:solidFill>
                        </a:rPr>
                        <a:t> personal</a:t>
                      </a:r>
                      <a:endParaRPr>
                        <a:solidFill>
                          <a:srgbClr val="0000FF"/>
                        </a:solidFill>
                      </a:endParaRPr>
                    </a:p>
                  </a:txBody>
                  <a:tcPr marT="91425" marB="91425" marR="91425" marL="91425"/>
                </a:tc>
                <a:tc>
                  <a:txBody>
                    <a:bodyPr/>
                    <a:lstStyle/>
                    <a:p>
                      <a:pPr indent="0" lvl="0" marL="0" rtl="0" algn="l">
                        <a:spcBef>
                          <a:spcPts val="0"/>
                        </a:spcBef>
                        <a:spcAft>
                          <a:spcPts val="0"/>
                        </a:spcAft>
                        <a:buNone/>
                      </a:pPr>
                      <a:r>
                        <a:rPr lang="es">
                          <a:solidFill>
                            <a:srgbClr val="0000FF"/>
                          </a:solidFill>
                        </a:rPr>
                        <a:t>Ayuda de manera positiva la salud mental</a:t>
                      </a:r>
                      <a:endParaRPr>
                        <a:solidFill>
                          <a:srgbClr val="0000FF"/>
                        </a:solidFill>
                      </a:endParaRPr>
                    </a:p>
                  </a:txBody>
                  <a:tcPr marT="91425" marB="91425" marR="91425" marL="91425"/>
                </a:tc>
              </a:tr>
            </a:tbl>
          </a:graphicData>
        </a:graphic>
      </p:graphicFrame>
      <p:sp>
        <p:nvSpPr>
          <p:cNvPr id="475" name="Google Shape;475;p67"/>
          <p:cNvSpPr/>
          <p:nvPr/>
        </p:nvSpPr>
        <p:spPr>
          <a:xfrm>
            <a:off x="1875250" y="8010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76" name="Google Shape;476;p67"/>
          <p:cNvSpPr/>
          <p:nvPr/>
        </p:nvSpPr>
        <p:spPr>
          <a:xfrm>
            <a:off x="4008850" y="8010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77" name="Google Shape;477;p67"/>
          <p:cNvSpPr/>
          <p:nvPr/>
        </p:nvSpPr>
        <p:spPr>
          <a:xfrm>
            <a:off x="1875250" y="15630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78" name="Google Shape;478;p67"/>
          <p:cNvSpPr/>
          <p:nvPr/>
        </p:nvSpPr>
        <p:spPr>
          <a:xfrm>
            <a:off x="4008850" y="162945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79" name="Google Shape;479;p67"/>
          <p:cNvSpPr/>
          <p:nvPr/>
        </p:nvSpPr>
        <p:spPr>
          <a:xfrm>
            <a:off x="2111225" y="274555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0" name="Google Shape;480;p67"/>
          <p:cNvSpPr/>
          <p:nvPr/>
        </p:nvSpPr>
        <p:spPr>
          <a:xfrm>
            <a:off x="6142450" y="8010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1" name="Google Shape;481;p67"/>
          <p:cNvSpPr/>
          <p:nvPr/>
        </p:nvSpPr>
        <p:spPr>
          <a:xfrm>
            <a:off x="6218800" y="146925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2" name="Google Shape;482;p67"/>
          <p:cNvSpPr/>
          <p:nvPr/>
        </p:nvSpPr>
        <p:spPr>
          <a:xfrm>
            <a:off x="1875250" y="36043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3" name="Google Shape;483;p67"/>
          <p:cNvSpPr/>
          <p:nvPr/>
        </p:nvSpPr>
        <p:spPr>
          <a:xfrm>
            <a:off x="4077325" y="43425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4" name="Google Shape;484;p67"/>
          <p:cNvSpPr/>
          <p:nvPr/>
        </p:nvSpPr>
        <p:spPr>
          <a:xfrm>
            <a:off x="6160325" y="43425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5" name="Google Shape;485;p67"/>
          <p:cNvSpPr/>
          <p:nvPr/>
        </p:nvSpPr>
        <p:spPr>
          <a:xfrm>
            <a:off x="1875250" y="446305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6" name="Google Shape;486;p67"/>
          <p:cNvSpPr/>
          <p:nvPr/>
        </p:nvSpPr>
        <p:spPr>
          <a:xfrm>
            <a:off x="6218800" y="24579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7" name="Google Shape;487;p67"/>
          <p:cNvSpPr/>
          <p:nvPr/>
        </p:nvSpPr>
        <p:spPr>
          <a:xfrm>
            <a:off x="4210200" y="24579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488" name="Google Shape;488;p67"/>
          <p:cNvSpPr/>
          <p:nvPr/>
        </p:nvSpPr>
        <p:spPr>
          <a:xfrm>
            <a:off x="5589400" y="3604300"/>
            <a:ext cx="361800" cy="22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492" name="Shape 492"/>
        <p:cNvGrpSpPr/>
        <p:nvPr/>
      </p:nvGrpSpPr>
      <p:grpSpPr>
        <a:xfrm>
          <a:off x="0" y="0"/>
          <a:ext cx="0" cy="0"/>
          <a:chOff x="0" y="0"/>
          <a:chExt cx="0" cy="0"/>
        </a:xfrm>
      </p:grpSpPr>
      <p:sp>
        <p:nvSpPr>
          <p:cNvPr id="493" name="Google Shape;493;p68"/>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s" sz="3280">
                <a:latin typeface="Times New Roman"/>
                <a:ea typeface="Times New Roman"/>
                <a:cs typeface="Times New Roman"/>
                <a:sym typeface="Times New Roman"/>
              </a:rPr>
              <a:t>Corresponsabilidad Familiar</a:t>
            </a:r>
            <a:endParaRPr sz="3280">
              <a:latin typeface="Times New Roman"/>
              <a:ea typeface="Times New Roman"/>
              <a:cs typeface="Times New Roman"/>
              <a:sym typeface="Times New Roman"/>
            </a:endParaRPr>
          </a:p>
        </p:txBody>
      </p:sp>
      <p:sp>
        <p:nvSpPr>
          <p:cNvPr id="494" name="Google Shape;494;p68"/>
          <p:cNvSpPr txBox="1"/>
          <p:nvPr>
            <p:ph idx="1" type="body"/>
          </p:nvPr>
        </p:nvSpPr>
        <p:spPr>
          <a:xfrm>
            <a:off x="3911200" y="1228675"/>
            <a:ext cx="4921200" cy="3700500"/>
          </a:xfrm>
          <a:prstGeom prst="rect">
            <a:avLst/>
          </a:prstGeom>
        </p:spPr>
        <p:txBody>
          <a:bodyPr anchorCtr="0" anchor="t" bIns="91425" lIns="91425" spcFirstLastPara="1" rIns="91425" wrap="square" tIns="91425">
            <a:normAutofit lnSpcReduction="10000"/>
          </a:bodyPr>
          <a:lstStyle/>
          <a:p>
            <a:pPr indent="0" lvl="0" marL="0" rtl="0" algn="just">
              <a:spcBef>
                <a:spcPts val="0"/>
              </a:spcBef>
              <a:spcAft>
                <a:spcPts val="1200"/>
              </a:spcAft>
              <a:buNone/>
            </a:pPr>
            <a:r>
              <a:rPr lang="es" sz="2000">
                <a:solidFill>
                  <a:schemeClr val="lt1"/>
                </a:solidFill>
                <a:latin typeface="Times New Roman"/>
                <a:ea typeface="Times New Roman"/>
                <a:cs typeface="Times New Roman"/>
                <a:sym typeface="Times New Roman"/>
              </a:rPr>
              <a:t>La corresponsabilidad o el reparto de responsabilidades es la distribución equilibrada dentro del hogar de las tareas domésticas y su organización, así como el cuidado, la educación y el afecto de personas dependientes cuya finalidad es dividir de manera justa los tiempos de cada miembro del hogar, especialmente entre mujeres y hombres. Es compartir en igualdad no solo las tareas domésticas sino también las responsabilidades familiares.</a:t>
            </a:r>
            <a:endParaRPr sz="2000">
              <a:solidFill>
                <a:schemeClr val="lt1"/>
              </a:solidFill>
              <a:latin typeface="Times New Roman"/>
              <a:ea typeface="Times New Roman"/>
              <a:cs typeface="Times New Roman"/>
              <a:sym typeface="Times New Roman"/>
            </a:endParaRPr>
          </a:p>
        </p:txBody>
      </p:sp>
      <p:pic>
        <p:nvPicPr>
          <p:cNvPr id="495" name="Google Shape;495;p68"/>
          <p:cNvPicPr preferRelativeResize="0"/>
          <p:nvPr/>
        </p:nvPicPr>
        <p:blipFill>
          <a:blip r:embed="rId3">
            <a:alphaModFix/>
          </a:blip>
          <a:stretch>
            <a:fillRect/>
          </a:stretch>
        </p:blipFill>
        <p:spPr>
          <a:xfrm>
            <a:off x="152400" y="1093850"/>
            <a:ext cx="3490925" cy="33933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499" name="Shape 499"/>
        <p:cNvGrpSpPr/>
        <p:nvPr/>
      </p:nvGrpSpPr>
      <p:grpSpPr>
        <a:xfrm>
          <a:off x="0" y="0"/>
          <a:ext cx="0" cy="0"/>
          <a:chOff x="0" y="0"/>
          <a:chExt cx="0" cy="0"/>
        </a:xfrm>
      </p:grpSpPr>
      <p:sp>
        <p:nvSpPr>
          <p:cNvPr id="500" name="Google Shape;500;p69"/>
          <p:cNvSpPr txBox="1"/>
          <p:nvPr>
            <p:ph idx="1" type="body"/>
          </p:nvPr>
        </p:nvSpPr>
        <p:spPr>
          <a:xfrm>
            <a:off x="262650" y="1886600"/>
            <a:ext cx="4114800" cy="172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lt1"/>
                </a:solidFill>
                <a:latin typeface="Times New Roman"/>
                <a:ea typeface="Times New Roman"/>
                <a:cs typeface="Times New Roman"/>
                <a:sym typeface="Times New Roman"/>
              </a:rPr>
              <a:t>• Extender la red de apoyo con otros familiares que no están apoyando en el cuidado, y motivarles a participar en la corresponsabilidad o, dicho de otra manera, en el apoyo mutuo. </a:t>
            </a:r>
            <a:endParaRPr>
              <a:solidFill>
                <a:schemeClr val="l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400">
              <a:latin typeface="Times New Roman"/>
              <a:ea typeface="Times New Roman"/>
              <a:cs typeface="Times New Roman"/>
              <a:sym typeface="Times New Roman"/>
            </a:endParaRPr>
          </a:p>
        </p:txBody>
      </p:sp>
      <p:sp>
        <p:nvSpPr>
          <p:cNvPr id="501" name="Google Shape;501;p69"/>
          <p:cNvSpPr txBox="1"/>
          <p:nvPr/>
        </p:nvSpPr>
        <p:spPr>
          <a:xfrm>
            <a:off x="5707925" y="401400"/>
            <a:ext cx="3186000" cy="156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s" sz="1800">
                <a:solidFill>
                  <a:schemeClr val="lt1"/>
                </a:solidFill>
                <a:latin typeface="Times New Roman"/>
                <a:ea typeface="Times New Roman"/>
                <a:cs typeface="Times New Roman"/>
                <a:sym typeface="Times New Roman"/>
              </a:rPr>
              <a:t> </a:t>
            </a:r>
            <a:r>
              <a:rPr lang="es" sz="1800">
                <a:solidFill>
                  <a:srgbClr val="FFFF00"/>
                </a:solidFill>
                <a:latin typeface="Times New Roman"/>
                <a:ea typeface="Times New Roman"/>
                <a:cs typeface="Times New Roman"/>
                <a:sym typeface="Times New Roman"/>
              </a:rPr>
              <a:t>• Tener presente la edad y condición de los integrantes de la familia para la asignación de tareas domésticas. </a:t>
            </a:r>
            <a:endParaRPr sz="1800">
              <a:solidFill>
                <a:srgbClr val="FFFF00"/>
              </a:solidFill>
              <a:latin typeface="Times New Roman"/>
              <a:ea typeface="Times New Roman"/>
              <a:cs typeface="Times New Roman"/>
              <a:sym typeface="Times New Roman"/>
            </a:endParaRPr>
          </a:p>
        </p:txBody>
      </p:sp>
      <p:sp>
        <p:nvSpPr>
          <p:cNvPr id="502" name="Google Shape;502;p69"/>
          <p:cNvSpPr txBox="1"/>
          <p:nvPr/>
        </p:nvSpPr>
        <p:spPr>
          <a:xfrm>
            <a:off x="6295325" y="2712400"/>
            <a:ext cx="2598600" cy="183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sz="1800">
              <a:solidFill>
                <a:schemeClr val="lt1"/>
              </a:solidFill>
              <a:latin typeface="Times New Roman"/>
              <a:ea typeface="Times New Roman"/>
              <a:cs typeface="Times New Roman"/>
              <a:sym typeface="Times New Roman"/>
            </a:endParaRPr>
          </a:p>
        </p:txBody>
      </p:sp>
      <p:pic>
        <p:nvPicPr>
          <p:cNvPr id="503" name="Google Shape;503;p69"/>
          <p:cNvPicPr preferRelativeResize="0"/>
          <p:nvPr/>
        </p:nvPicPr>
        <p:blipFill>
          <a:blip r:embed="rId3">
            <a:alphaModFix/>
          </a:blip>
          <a:stretch>
            <a:fillRect/>
          </a:stretch>
        </p:blipFill>
        <p:spPr>
          <a:xfrm>
            <a:off x="4181100" y="1886600"/>
            <a:ext cx="4297375" cy="2660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507" name="Shape 507"/>
        <p:cNvGrpSpPr/>
        <p:nvPr/>
      </p:nvGrpSpPr>
      <p:grpSpPr>
        <a:xfrm>
          <a:off x="0" y="0"/>
          <a:ext cx="0" cy="0"/>
          <a:chOff x="0" y="0"/>
          <a:chExt cx="0" cy="0"/>
        </a:xfrm>
      </p:grpSpPr>
      <p:sp>
        <p:nvSpPr>
          <p:cNvPr id="508" name="Google Shape;508;p70"/>
          <p:cNvSpPr txBox="1"/>
          <p:nvPr>
            <p:ph idx="1" type="body"/>
          </p:nvPr>
        </p:nvSpPr>
        <p:spPr>
          <a:xfrm>
            <a:off x="311700" y="669725"/>
            <a:ext cx="8520600" cy="389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chemeClr val="accent1"/>
                </a:solidFill>
                <a:latin typeface="Times New Roman"/>
                <a:ea typeface="Times New Roman"/>
                <a:cs typeface="Times New Roman"/>
                <a:sym typeface="Times New Roman"/>
              </a:rPr>
              <a:t>• Para implicar a otros, hay que aprender a delegar, transmitiendo la idea de que ciertas actitudes tradicionalmente consideradas como masculinas y femeninas pueden ser asumidas por uno u otro género.</a:t>
            </a:r>
            <a:endParaRPr sz="2000">
              <a:solidFill>
                <a:schemeClr val="accent1"/>
              </a:solidFill>
              <a:latin typeface="Times New Roman"/>
              <a:ea typeface="Times New Roman"/>
              <a:cs typeface="Times New Roman"/>
              <a:sym typeface="Times New Roman"/>
            </a:endParaRPr>
          </a:p>
          <a:p>
            <a:pPr indent="0" lvl="0" marL="0" rtl="0" algn="l">
              <a:spcBef>
                <a:spcPts val="1200"/>
              </a:spcBef>
              <a:spcAft>
                <a:spcPts val="0"/>
              </a:spcAft>
              <a:buNone/>
            </a:pPr>
            <a:r>
              <a:rPr lang="es" sz="2000">
                <a:solidFill>
                  <a:srgbClr val="FFFF00"/>
                </a:solidFill>
                <a:latin typeface="Times New Roman"/>
                <a:ea typeface="Times New Roman"/>
                <a:cs typeface="Times New Roman"/>
                <a:sym typeface="Times New Roman"/>
              </a:rPr>
              <a:t>• Hombres y mujeres podemos enseñar a los otros a hacer alguna tarea. </a:t>
            </a:r>
            <a:endParaRPr sz="2000">
              <a:solidFill>
                <a:srgbClr val="FFFF00"/>
              </a:solidFill>
              <a:latin typeface="Times New Roman"/>
              <a:ea typeface="Times New Roman"/>
              <a:cs typeface="Times New Roman"/>
              <a:sym typeface="Times New Roman"/>
            </a:endParaRPr>
          </a:p>
          <a:p>
            <a:pPr indent="0" lvl="0" marL="0" rtl="0" algn="l">
              <a:spcBef>
                <a:spcPts val="1200"/>
              </a:spcBef>
              <a:spcAft>
                <a:spcPts val="0"/>
              </a:spcAft>
              <a:buNone/>
            </a:pPr>
            <a:r>
              <a:rPr lang="es" sz="2000">
                <a:solidFill>
                  <a:schemeClr val="accent1"/>
                </a:solidFill>
                <a:latin typeface="Times New Roman"/>
                <a:ea typeface="Times New Roman"/>
                <a:cs typeface="Times New Roman"/>
                <a:sym typeface="Times New Roman"/>
              </a:rPr>
              <a:t>• Considerar las responsabilidades laborales, actividades, afinidad y gustos de cada uno. </a:t>
            </a:r>
            <a:endParaRPr sz="2000">
              <a:solidFill>
                <a:schemeClr val="accent1"/>
              </a:solidFill>
              <a:latin typeface="Times New Roman"/>
              <a:ea typeface="Times New Roman"/>
              <a:cs typeface="Times New Roman"/>
              <a:sym typeface="Times New Roman"/>
            </a:endParaRPr>
          </a:p>
          <a:p>
            <a:pPr indent="0" lvl="0" marL="0" rtl="0" algn="l">
              <a:spcBef>
                <a:spcPts val="1200"/>
              </a:spcBef>
              <a:spcAft>
                <a:spcPts val="0"/>
              </a:spcAft>
              <a:buNone/>
            </a:pPr>
            <a:r>
              <a:rPr lang="es" sz="2000">
                <a:solidFill>
                  <a:srgbClr val="FFFF00"/>
                </a:solidFill>
                <a:latin typeface="Times New Roman"/>
                <a:ea typeface="Times New Roman"/>
                <a:cs typeface="Times New Roman"/>
                <a:sym typeface="Times New Roman"/>
              </a:rPr>
              <a:t>•Negociar alternancias en las tareas. </a:t>
            </a:r>
            <a:endParaRPr sz="2000">
              <a:solidFill>
                <a:srgbClr val="FFFF00"/>
              </a:solidFill>
              <a:latin typeface="Times New Roman"/>
              <a:ea typeface="Times New Roman"/>
              <a:cs typeface="Times New Roman"/>
              <a:sym typeface="Times New Roman"/>
            </a:endParaRPr>
          </a:p>
          <a:p>
            <a:pPr indent="0" lvl="0" marL="0" rtl="0" algn="l">
              <a:spcBef>
                <a:spcPts val="1200"/>
              </a:spcBef>
              <a:spcAft>
                <a:spcPts val="0"/>
              </a:spcAft>
              <a:buNone/>
            </a:pPr>
            <a:r>
              <a:rPr lang="es" sz="2000">
                <a:solidFill>
                  <a:schemeClr val="accent1"/>
                </a:solidFill>
                <a:latin typeface="Times New Roman"/>
                <a:ea typeface="Times New Roman"/>
                <a:cs typeface="Times New Roman"/>
                <a:sym typeface="Times New Roman"/>
              </a:rPr>
              <a:t>• Tener presente que los cambios no ocurren de la noche a la mañana.</a:t>
            </a:r>
            <a:endParaRPr sz="20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20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512" name="Shape 512"/>
        <p:cNvGrpSpPr/>
        <p:nvPr/>
      </p:nvGrpSpPr>
      <p:grpSpPr>
        <a:xfrm>
          <a:off x="0" y="0"/>
          <a:ext cx="0" cy="0"/>
          <a:chOff x="0" y="0"/>
          <a:chExt cx="0" cy="0"/>
        </a:xfrm>
      </p:grpSpPr>
      <p:sp>
        <p:nvSpPr>
          <p:cNvPr id="513" name="Google Shape;513;p71"/>
          <p:cNvSpPr txBox="1"/>
          <p:nvPr>
            <p:ph type="title"/>
          </p:nvPr>
        </p:nvSpPr>
        <p:spPr>
          <a:xfrm>
            <a:off x="4406775" y="252700"/>
            <a:ext cx="4506000" cy="257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rPr lang="es" sz="2400">
                <a:latin typeface="Times New Roman"/>
                <a:ea typeface="Times New Roman"/>
                <a:cs typeface="Times New Roman"/>
                <a:sym typeface="Times New Roman"/>
              </a:rPr>
              <a:t>2. </a:t>
            </a:r>
            <a:r>
              <a:rPr lang="es" sz="2400">
                <a:latin typeface="Times New Roman"/>
                <a:ea typeface="Times New Roman"/>
                <a:cs typeface="Times New Roman"/>
                <a:sym typeface="Times New Roman"/>
              </a:rPr>
              <a:t>¿Tienes alguna idea de que es lo que harías para lograr tus metas?</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514" name="Google Shape;514;p71"/>
          <p:cNvSpPr txBox="1"/>
          <p:nvPr>
            <p:ph idx="1" type="body"/>
          </p:nvPr>
        </p:nvSpPr>
        <p:spPr>
          <a:xfrm>
            <a:off x="311700" y="252700"/>
            <a:ext cx="3438900" cy="389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2400">
                <a:solidFill>
                  <a:schemeClr val="accent1"/>
                </a:solidFill>
                <a:latin typeface="Times New Roman"/>
                <a:ea typeface="Times New Roman"/>
                <a:cs typeface="Times New Roman"/>
                <a:sym typeface="Times New Roman"/>
              </a:rPr>
              <a:t>Para finalizar cada participante nos </a:t>
            </a:r>
            <a:r>
              <a:rPr lang="es" sz="2400">
                <a:solidFill>
                  <a:schemeClr val="accent1"/>
                </a:solidFill>
                <a:latin typeface="Times New Roman"/>
                <a:ea typeface="Times New Roman"/>
                <a:cs typeface="Times New Roman"/>
                <a:sym typeface="Times New Roman"/>
              </a:rPr>
              <a:t>compartirá</a:t>
            </a:r>
            <a:r>
              <a:rPr lang="es" sz="2400">
                <a:solidFill>
                  <a:schemeClr val="accent1"/>
                </a:solidFill>
                <a:latin typeface="Times New Roman"/>
                <a:ea typeface="Times New Roman"/>
                <a:cs typeface="Times New Roman"/>
                <a:sym typeface="Times New Roman"/>
              </a:rPr>
              <a:t> lo siguiente; </a:t>
            </a:r>
            <a:endParaRPr sz="2400">
              <a:solidFill>
                <a:schemeClr val="accent1"/>
              </a:solidFill>
              <a:latin typeface="Times New Roman"/>
              <a:ea typeface="Times New Roman"/>
              <a:cs typeface="Times New Roman"/>
              <a:sym typeface="Times New Roman"/>
            </a:endParaRPr>
          </a:p>
          <a:p>
            <a:pPr indent="-381000" lvl="0" marL="457200" rtl="0" algn="ctr">
              <a:spcBef>
                <a:spcPts val="1200"/>
              </a:spcBef>
              <a:spcAft>
                <a:spcPts val="0"/>
              </a:spcAft>
              <a:buClr>
                <a:srgbClr val="FFFF00"/>
              </a:buClr>
              <a:buSzPts val="2400"/>
              <a:buFont typeface="Times New Roman"/>
              <a:buAutoNum type="arabicPeriod"/>
            </a:pPr>
            <a:r>
              <a:rPr lang="es" sz="2400">
                <a:solidFill>
                  <a:srgbClr val="FFFF00"/>
                </a:solidFill>
                <a:latin typeface="Times New Roman"/>
                <a:ea typeface="Times New Roman"/>
                <a:cs typeface="Times New Roman"/>
                <a:sym typeface="Times New Roman"/>
              </a:rPr>
              <a:t>Qué disfrutas hacer, de que te sientes orgullosa, que te gustaría aprender  y cuales son tus metas.</a:t>
            </a:r>
            <a:endParaRPr sz="2400">
              <a:solidFill>
                <a:srgbClr val="FFFF00"/>
              </a:solidFill>
              <a:latin typeface="Times New Roman"/>
              <a:ea typeface="Times New Roman"/>
              <a:cs typeface="Times New Roman"/>
              <a:sym typeface="Times New Roman"/>
            </a:endParaRPr>
          </a:p>
        </p:txBody>
      </p:sp>
      <p:pic>
        <p:nvPicPr>
          <p:cNvPr id="515" name="Google Shape;515;p71"/>
          <p:cNvPicPr preferRelativeResize="0"/>
          <p:nvPr/>
        </p:nvPicPr>
        <p:blipFill>
          <a:blip r:embed="rId3">
            <a:alphaModFix/>
          </a:blip>
          <a:stretch>
            <a:fillRect/>
          </a:stretch>
        </p:blipFill>
        <p:spPr>
          <a:xfrm>
            <a:off x="5585525" y="1835050"/>
            <a:ext cx="2678900" cy="2759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98" name="Shape 98"/>
        <p:cNvGrpSpPr/>
        <p:nvPr/>
      </p:nvGrpSpPr>
      <p:grpSpPr>
        <a:xfrm>
          <a:off x="0" y="0"/>
          <a:ext cx="0" cy="0"/>
          <a:chOff x="0" y="0"/>
          <a:chExt cx="0" cy="0"/>
        </a:xfrm>
      </p:grpSpPr>
      <p:sp>
        <p:nvSpPr>
          <p:cNvPr id="99" name="Google Shape;99;p18"/>
          <p:cNvSpPr txBox="1"/>
          <p:nvPr>
            <p:ph idx="1" type="body"/>
          </p:nvPr>
        </p:nvSpPr>
        <p:spPr>
          <a:xfrm>
            <a:off x="150950" y="101025"/>
            <a:ext cx="3999900" cy="3624000"/>
          </a:xfrm>
          <a:prstGeom prst="rect">
            <a:avLst/>
          </a:prstGeom>
        </p:spPr>
        <p:txBody>
          <a:bodyPr anchorCtr="0" anchor="t" bIns="91425" lIns="91425" spcFirstLastPara="1" rIns="91425" wrap="square" tIns="91425">
            <a:normAutofit fontScale="25000" lnSpcReduction="20000"/>
          </a:bodyPr>
          <a:lstStyle/>
          <a:p>
            <a:pPr indent="0" lvl="0" marL="0" rtl="0" algn="just">
              <a:lnSpc>
                <a:spcPct val="150000"/>
              </a:lnSpc>
              <a:spcBef>
                <a:spcPts val="0"/>
              </a:spcBef>
              <a:spcAft>
                <a:spcPts val="0"/>
              </a:spcAft>
              <a:buNone/>
            </a:pPr>
            <a:r>
              <a:rPr b="1" lang="es" sz="9612">
                <a:solidFill>
                  <a:srgbClr val="000000"/>
                </a:solidFill>
                <a:latin typeface="Times New Roman"/>
                <a:ea typeface="Times New Roman"/>
                <a:cs typeface="Times New Roman"/>
                <a:sym typeface="Times New Roman"/>
              </a:rPr>
              <a:t>¿Qué es salud?</a:t>
            </a:r>
            <a:endParaRPr b="1" sz="9612">
              <a:solidFill>
                <a:srgbClr val="000000"/>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s" sz="8800">
                <a:solidFill>
                  <a:srgbClr val="000000"/>
                </a:solidFill>
                <a:latin typeface="Times New Roman"/>
                <a:ea typeface="Times New Roman"/>
                <a:cs typeface="Times New Roman"/>
                <a:sym typeface="Times New Roman"/>
              </a:rPr>
              <a:t>Según la Organización Mundial de la Salud (OMS), la salud es </a:t>
            </a:r>
            <a:r>
              <a:rPr lang="es" sz="8800" u="sng">
                <a:solidFill>
                  <a:srgbClr val="000000"/>
                </a:solidFill>
                <a:latin typeface="Times New Roman"/>
                <a:ea typeface="Times New Roman"/>
                <a:cs typeface="Times New Roman"/>
                <a:sym typeface="Times New Roman"/>
              </a:rPr>
              <a:t>"un estado de completo bienestar físico, mental y social, y no solamente la ausencia de afecciones o enfermedade</a:t>
            </a:r>
            <a:r>
              <a:rPr lang="es" sz="8800">
                <a:solidFill>
                  <a:srgbClr val="000000"/>
                </a:solidFill>
                <a:latin typeface="Times New Roman"/>
                <a:ea typeface="Times New Roman"/>
                <a:cs typeface="Times New Roman"/>
                <a:sym typeface="Times New Roman"/>
              </a:rPr>
              <a:t>s" (OMS, 1948). </a:t>
            </a:r>
            <a:endParaRPr sz="8800">
              <a:solidFill>
                <a:srgbClr val="000000"/>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
        <p:nvSpPr>
          <p:cNvPr id="100" name="Google Shape;100;p18"/>
          <p:cNvSpPr txBox="1"/>
          <p:nvPr>
            <p:ph idx="2" type="body"/>
          </p:nvPr>
        </p:nvSpPr>
        <p:spPr>
          <a:xfrm>
            <a:off x="4572000" y="1075200"/>
            <a:ext cx="1870800" cy="1846500"/>
          </a:xfrm>
          <a:prstGeom prst="rect">
            <a:avLst/>
          </a:prstGeom>
        </p:spPr>
        <p:txBody>
          <a:bodyPr anchorCtr="0" anchor="t" bIns="91425" lIns="91425" spcFirstLastPara="1" rIns="91425" wrap="square" tIns="91425">
            <a:normAutofit lnSpcReduction="10000"/>
          </a:bodyPr>
          <a:lstStyle/>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ambientales</a:t>
            </a:r>
            <a:endParaRPr sz="1900">
              <a:solidFill>
                <a:schemeClr val="accent1"/>
              </a:solidFill>
              <a:latin typeface="Times New Roman"/>
              <a:ea typeface="Times New Roman"/>
              <a:cs typeface="Times New Roman"/>
              <a:sym typeface="Times New Roman"/>
            </a:endParaRPr>
          </a:p>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sociales</a:t>
            </a:r>
            <a:endParaRPr sz="1900">
              <a:solidFill>
                <a:schemeClr val="accent1"/>
              </a:solidFill>
              <a:latin typeface="Times New Roman"/>
              <a:ea typeface="Times New Roman"/>
              <a:cs typeface="Times New Roman"/>
              <a:sym typeface="Times New Roman"/>
            </a:endParaRPr>
          </a:p>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psicológicos</a:t>
            </a:r>
            <a:endParaRPr sz="1900">
              <a:solidFill>
                <a:schemeClr val="accent1"/>
              </a:solidFill>
              <a:latin typeface="Times New Roman"/>
              <a:ea typeface="Times New Roman"/>
              <a:cs typeface="Times New Roman"/>
              <a:sym typeface="Times New Roman"/>
            </a:endParaRPr>
          </a:p>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económicos</a:t>
            </a:r>
            <a:endParaRPr sz="19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900">
              <a:solidFill>
                <a:schemeClr val="accent1"/>
              </a:solidFill>
              <a:latin typeface="Times New Roman"/>
              <a:ea typeface="Times New Roman"/>
              <a:cs typeface="Times New Roman"/>
              <a:sym typeface="Times New Roman"/>
            </a:endParaRPr>
          </a:p>
        </p:txBody>
      </p:sp>
      <p:sp>
        <p:nvSpPr>
          <p:cNvPr id="101" name="Google Shape;101;p18"/>
          <p:cNvSpPr txBox="1"/>
          <p:nvPr/>
        </p:nvSpPr>
        <p:spPr>
          <a:xfrm>
            <a:off x="4393400" y="101025"/>
            <a:ext cx="3999900" cy="5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400">
                <a:solidFill>
                  <a:schemeClr val="lt1"/>
                </a:solidFill>
                <a:latin typeface="Times New Roman"/>
                <a:ea typeface="Times New Roman"/>
                <a:cs typeface="Times New Roman"/>
                <a:sym typeface="Times New Roman"/>
              </a:rPr>
              <a:t>E</a:t>
            </a:r>
            <a:r>
              <a:rPr lang="es" sz="2400">
                <a:solidFill>
                  <a:schemeClr val="lt1"/>
                </a:solidFill>
                <a:latin typeface="Times New Roman"/>
                <a:ea typeface="Times New Roman"/>
                <a:cs typeface="Times New Roman"/>
                <a:sym typeface="Times New Roman"/>
              </a:rPr>
              <a:t>s Multidimensional y se consideran aspectos: </a:t>
            </a:r>
            <a:endParaRPr sz="2400">
              <a:solidFill>
                <a:schemeClr val="lt1"/>
              </a:solidFill>
              <a:latin typeface="Times New Roman"/>
              <a:ea typeface="Times New Roman"/>
              <a:cs typeface="Times New Roman"/>
              <a:sym typeface="Times New Roman"/>
            </a:endParaRPr>
          </a:p>
        </p:txBody>
      </p:sp>
      <p:sp>
        <p:nvSpPr>
          <p:cNvPr id="102" name="Google Shape;102;p18"/>
          <p:cNvSpPr/>
          <p:nvPr/>
        </p:nvSpPr>
        <p:spPr>
          <a:xfrm>
            <a:off x="6506200" y="1819275"/>
            <a:ext cx="334800" cy="187500"/>
          </a:xfrm>
          <a:prstGeom prst="rightArrow">
            <a:avLst>
              <a:gd fmla="val 10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103" name="Google Shape;103;p18"/>
          <p:cNvSpPr txBox="1"/>
          <p:nvPr>
            <p:ph idx="2" type="body"/>
          </p:nvPr>
        </p:nvSpPr>
        <p:spPr>
          <a:xfrm>
            <a:off x="6942000" y="1199275"/>
            <a:ext cx="2202000" cy="299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900">
              <a:solidFill>
                <a:schemeClr val="accent1"/>
              </a:solidFill>
              <a:latin typeface="Times New Roman"/>
              <a:ea typeface="Times New Roman"/>
              <a:cs typeface="Times New Roman"/>
              <a:sym typeface="Times New Roman"/>
            </a:endParaRPr>
          </a:p>
          <a:p>
            <a:pPr indent="-349250" lvl="0" marL="457200" rtl="0" algn="l">
              <a:spcBef>
                <a:spcPts val="120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emociones</a:t>
            </a:r>
            <a:endParaRPr sz="1900">
              <a:solidFill>
                <a:schemeClr val="accent1"/>
              </a:solidFill>
              <a:latin typeface="Times New Roman"/>
              <a:ea typeface="Times New Roman"/>
              <a:cs typeface="Times New Roman"/>
              <a:sym typeface="Times New Roman"/>
            </a:endParaRPr>
          </a:p>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espiritual</a:t>
            </a:r>
            <a:endParaRPr sz="1900">
              <a:solidFill>
                <a:schemeClr val="accent1"/>
              </a:solidFill>
              <a:latin typeface="Times New Roman"/>
              <a:ea typeface="Times New Roman"/>
              <a:cs typeface="Times New Roman"/>
              <a:sym typeface="Times New Roman"/>
            </a:endParaRPr>
          </a:p>
          <a:p>
            <a:pPr indent="-349250" lvl="0" marL="457200" rtl="0" algn="l">
              <a:spcBef>
                <a:spcPts val="0"/>
              </a:spcBef>
              <a:spcAft>
                <a:spcPts val="0"/>
              </a:spcAft>
              <a:buClr>
                <a:schemeClr val="accent1"/>
              </a:buClr>
              <a:buSzPts val="1900"/>
              <a:buFont typeface="Times New Roman"/>
              <a:buChar char="❖"/>
            </a:pPr>
            <a:r>
              <a:rPr lang="es" sz="1900">
                <a:solidFill>
                  <a:schemeClr val="accent1"/>
                </a:solidFill>
                <a:latin typeface="Times New Roman"/>
                <a:ea typeface="Times New Roman"/>
                <a:cs typeface="Times New Roman"/>
                <a:sym typeface="Times New Roman"/>
              </a:rPr>
              <a:t>sentimientos</a:t>
            </a:r>
            <a:endParaRPr sz="1900">
              <a:solidFill>
                <a:schemeClr val="accent1"/>
              </a:solidFill>
              <a:latin typeface="Times New Roman"/>
              <a:ea typeface="Times New Roman"/>
              <a:cs typeface="Times New Roman"/>
              <a:sym typeface="Times New Roman"/>
            </a:endParaRPr>
          </a:p>
          <a:p>
            <a:pPr indent="0" lvl="0" marL="457200" rtl="0" algn="l">
              <a:spcBef>
                <a:spcPts val="1200"/>
              </a:spcBef>
              <a:spcAft>
                <a:spcPts val="0"/>
              </a:spcAft>
              <a:buNone/>
            </a:pPr>
            <a:r>
              <a:t/>
            </a:r>
            <a:endParaRPr sz="19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900">
              <a:solidFill>
                <a:schemeClr val="accent1"/>
              </a:solidFill>
              <a:latin typeface="Times New Roman"/>
              <a:ea typeface="Times New Roman"/>
              <a:cs typeface="Times New Roman"/>
              <a:sym typeface="Times New Roman"/>
            </a:endParaRPr>
          </a:p>
        </p:txBody>
      </p:sp>
      <p:pic>
        <p:nvPicPr>
          <p:cNvPr id="104" name="Google Shape;104;p18"/>
          <p:cNvPicPr preferRelativeResize="0"/>
          <p:nvPr/>
        </p:nvPicPr>
        <p:blipFill>
          <a:blip r:embed="rId3">
            <a:alphaModFix/>
          </a:blip>
          <a:stretch>
            <a:fillRect/>
          </a:stretch>
        </p:blipFill>
        <p:spPr>
          <a:xfrm>
            <a:off x="2089550" y="3321850"/>
            <a:ext cx="3314700" cy="1647525"/>
          </a:xfrm>
          <a:prstGeom prst="rect">
            <a:avLst/>
          </a:prstGeom>
          <a:noFill/>
          <a:ln>
            <a:noFill/>
          </a:ln>
        </p:spPr>
      </p:pic>
      <p:pic>
        <p:nvPicPr>
          <p:cNvPr id="105" name="Google Shape;105;p18"/>
          <p:cNvPicPr preferRelativeResize="0"/>
          <p:nvPr/>
        </p:nvPicPr>
        <p:blipFill>
          <a:blip r:embed="rId4">
            <a:alphaModFix/>
          </a:blip>
          <a:stretch>
            <a:fillRect/>
          </a:stretch>
        </p:blipFill>
        <p:spPr>
          <a:xfrm>
            <a:off x="5404250" y="2839625"/>
            <a:ext cx="2538700" cy="222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519" name="Shape 519"/>
        <p:cNvGrpSpPr/>
        <p:nvPr/>
      </p:nvGrpSpPr>
      <p:grpSpPr>
        <a:xfrm>
          <a:off x="0" y="0"/>
          <a:ext cx="0" cy="0"/>
          <a:chOff x="0" y="0"/>
          <a:chExt cx="0" cy="0"/>
        </a:xfrm>
      </p:grpSpPr>
      <p:sp>
        <p:nvSpPr>
          <p:cNvPr id="520" name="Google Shape;520;p72"/>
          <p:cNvSpPr txBox="1"/>
          <p:nvPr>
            <p:ph type="title"/>
          </p:nvPr>
        </p:nvSpPr>
        <p:spPr>
          <a:xfrm>
            <a:off x="311700" y="132100"/>
            <a:ext cx="8520600" cy="801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s">
                <a:solidFill>
                  <a:schemeClr val="lt1"/>
                </a:solidFill>
              </a:rPr>
              <a:t>Frases de despedida</a:t>
            </a:r>
            <a:endParaRPr>
              <a:solidFill>
                <a:schemeClr val="lt1"/>
              </a:solidFill>
            </a:endParaRPr>
          </a:p>
        </p:txBody>
      </p:sp>
      <p:sp>
        <p:nvSpPr>
          <p:cNvPr id="521" name="Google Shape;521;p72"/>
          <p:cNvSpPr txBox="1"/>
          <p:nvPr>
            <p:ph idx="1" type="body"/>
          </p:nvPr>
        </p:nvSpPr>
        <p:spPr>
          <a:xfrm>
            <a:off x="311700" y="901650"/>
            <a:ext cx="8163300" cy="4008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s"/>
              <a:t>    </a:t>
            </a:r>
            <a:r>
              <a:rPr lang="es">
                <a:solidFill>
                  <a:srgbClr val="000000"/>
                </a:solidFill>
              </a:rPr>
              <a:t>  </a:t>
            </a:r>
            <a:r>
              <a:rPr b="1" lang="es" sz="2000">
                <a:solidFill>
                  <a:srgbClr val="000000"/>
                </a:solidFill>
                <a:latin typeface="Trebuchet MS"/>
                <a:ea typeface="Trebuchet MS"/>
                <a:cs typeface="Trebuchet MS"/>
                <a:sym typeface="Trebuchet MS"/>
              </a:rPr>
              <a:t>CUIDA, AMA Y NUTRE LOS LUGARES EN DONDE VIVES TODOS LOS </a:t>
            </a:r>
            <a:r>
              <a:rPr b="1" lang="es" sz="2000">
                <a:solidFill>
                  <a:srgbClr val="000000"/>
                </a:solidFill>
                <a:latin typeface="Trebuchet MS"/>
                <a:ea typeface="Trebuchet MS"/>
                <a:cs typeface="Trebuchet MS"/>
                <a:sym typeface="Trebuchet MS"/>
              </a:rPr>
              <a:t>DÍAS</a:t>
            </a:r>
            <a:r>
              <a:rPr b="1" lang="es" sz="2000">
                <a:solidFill>
                  <a:srgbClr val="000000"/>
                </a:solidFill>
                <a:latin typeface="Trebuchet MS"/>
                <a:ea typeface="Trebuchet MS"/>
                <a:cs typeface="Trebuchet MS"/>
                <a:sym typeface="Trebuchet MS"/>
              </a:rPr>
              <a:t>. </a:t>
            </a:r>
            <a:endParaRPr b="1" sz="2000">
              <a:solidFill>
                <a:srgbClr val="000000"/>
              </a:solidFill>
              <a:latin typeface="Trebuchet MS"/>
              <a:ea typeface="Trebuchet MS"/>
              <a:cs typeface="Trebuchet MS"/>
              <a:sym typeface="Trebuchet MS"/>
            </a:endParaRPr>
          </a:p>
        </p:txBody>
      </p:sp>
      <p:pic>
        <p:nvPicPr>
          <p:cNvPr id="522" name="Google Shape;522;p72"/>
          <p:cNvPicPr preferRelativeResize="0"/>
          <p:nvPr/>
        </p:nvPicPr>
        <p:blipFill>
          <a:blip r:embed="rId3">
            <a:alphaModFix/>
          </a:blip>
          <a:stretch>
            <a:fillRect/>
          </a:stretch>
        </p:blipFill>
        <p:spPr>
          <a:xfrm>
            <a:off x="1897000" y="1792725"/>
            <a:ext cx="5584450" cy="31169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64D79"/>
        </a:solidFill>
      </p:bgPr>
    </p:bg>
    <p:spTree>
      <p:nvGrpSpPr>
        <p:cNvPr id="526" name="Shape 526"/>
        <p:cNvGrpSpPr/>
        <p:nvPr/>
      </p:nvGrpSpPr>
      <p:grpSpPr>
        <a:xfrm>
          <a:off x="0" y="0"/>
          <a:ext cx="0" cy="0"/>
          <a:chOff x="0" y="0"/>
          <a:chExt cx="0" cy="0"/>
        </a:xfrm>
      </p:grpSpPr>
      <p:sp>
        <p:nvSpPr>
          <p:cNvPr id="527" name="Google Shape;527;p73"/>
          <p:cNvSpPr txBox="1"/>
          <p:nvPr>
            <p:ph idx="1" type="body"/>
          </p:nvPr>
        </p:nvSpPr>
        <p:spPr>
          <a:xfrm>
            <a:off x="633175" y="953400"/>
            <a:ext cx="3211200" cy="3236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s" sz="2200">
                <a:solidFill>
                  <a:schemeClr val="lt2"/>
                </a:solidFill>
                <a:latin typeface="Merriweather"/>
                <a:ea typeface="Merriweather"/>
                <a:cs typeface="Merriweather"/>
                <a:sym typeface="Merriweather"/>
              </a:rPr>
              <a:t>La salud mental es establecer </a:t>
            </a:r>
            <a:r>
              <a:rPr b="1" lang="es" sz="2200">
                <a:solidFill>
                  <a:schemeClr val="lt2"/>
                </a:solidFill>
                <a:latin typeface="Merriweather"/>
                <a:ea typeface="Merriweather"/>
                <a:cs typeface="Merriweather"/>
                <a:sym typeface="Merriweather"/>
              </a:rPr>
              <a:t>límites sobre</a:t>
            </a:r>
            <a:r>
              <a:rPr b="1" lang="es" sz="2200">
                <a:solidFill>
                  <a:schemeClr val="lt2"/>
                </a:solidFill>
                <a:latin typeface="Merriweather"/>
                <a:ea typeface="Merriweather"/>
                <a:cs typeface="Merriweather"/>
                <a:sym typeface="Merriweather"/>
              </a:rPr>
              <a:t> hasta </a:t>
            </a:r>
            <a:r>
              <a:rPr b="1" lang="es" sz="2200">
                <a:solidFill>
                  <a:schemeClr val="lt2"/>
                </a:solidFill>
                <a:latin typeface="Merriweather"/>
                <a:ea typeface="Merriweather"/>
                <a:cs typeface="Merriweather"/>
                <a:sym typeface="Merriweather"/>
              </a:rPr>
              <a:t>qué</a:t>
            </a:r>
            <a:r>
              <a:rPr b="1" lang="es" sz="2200">
                <a:solidFill>
                  <a:schemeClr val="lt2"/>
                </a:solidFill>
                <a:latin typeface="Merriweather"/>
                <a:ea typeface="Merriweather"/>
                <a:cs typeface="Merriweather"/>
                <a:sym typeface="Merriweather"/>
              </a:rPr>
              <a:t>  </a:t>
            </a:r>
            <a:r>
              <a:rPr b="1" lang="es" sz="2200">
                <a:solidFill>
                  <a:schemeClr val="lt2"/>
                </a:solidFill>
                <a:latin typeface="Merriweather"/>
                <a:ea typeface="Merriweather"/>
                <a:cs typeface="Merriweather"/>
                <a:sym typeface="Merriweather"/>
              </a:rPr>
              <a:t>punto</a:t>
            </a:r>
            <a:r>
              <a:rPr b="1" lang="es" sz="2200">
                <a:solidFill>
                  <a:schemeClr val="lt2"/>
                </a:solidFill>
                <a:latin typeface="Merriweather"/>
                <a:ea typeface="Merriweather"/>
                <a:cs typeface="Merriweather"/>
                <a:sym typeface="Merriweather"/>
              </a:rPr>
              <a:t> alguien o alguna </a:t>
            </a:r>
            <a:r>
              <a:rPr b="1" lang="es" sz="2200">
                <a:solidFill>
                  <a:schemeClr val="lt2"/>
                </a:solidFill>
                <a:latin typeface="Merriweather"/>
                <a:ea typeface="Merriweather"/>
                <a:cs typeface="Merriweather"/>
                <a:sym typeface="Merriweather"/>
              </a:rPr>
              <a:t>situación</a:t>
            </a:r>
            <a:r>
              <a:rPr b="1" lang="es" sz="2200">
                <a:solidFill>
                  <a:schemeClr val="lt2"/>
                </a:solidFill>
                <a:latin typeface="Merriweather"/>
                <a:ea typeface="Merriweather"/>
                <a:cs typeface="Merriweather"/>
                <a:sym typeface="Merriweather"/>
              </a:rPr>
              <a:t> puede lastimarte. </a:t>
            </a:r>
            <a:r>
              <a:rPr b="1" lang="es" sz="2200">
                <a:solidFill>
                  <a:schemeClr val="lt2"/>
                </a:solidFill>
                <a:latin typeface="Merriweather"/>
                <a:ea typeface="Merriweather"/>
                <a:cs typeface="Merriweather"/>
                <a:sym typeface="Merriweather"/>
              </a:rPr>
              <a:t>Es protegerte</a:t>
            </a:r>
            <a:r>
              <a:rPr b="1" lang="es" sz="2200">
                <a:solidFill>
                  <a:schemeClr val="lt2"/>
                </a:solidFill>
                <a:latin typeface="Merriweather"/>
                <a:ea typeface="Merriweather"/>
                <a:cs typeface="Merriweather"/>
                <a:sym typeface="Merriweather"/>
              </a:rPr>
              <a:t> de lo que no te hace bien.</a:t>
            </a:r>
            <a:endParaRPr b="1" sz="2200">
              <a:solidFill>
                <a:schemeClr val="lt2"/>
              </a:solidFill>
              <a:latin typeface="Merriweather"/>
              <a:ea typeface="Merriweather"/>
              <a:cs typeface="Merriweather"/>
              <a:sym typeface="Merriweather"/>
            </a:endParaRPr>
          </a:p>
        </p:txBody>
      </p:sp>
      <p:pic>
        <p:nvPicPr>
          <p:cNvPr id="528" name="Google Shape;528;p73"/>
          <p:cNvPicPr preferRelativeResize="0"/>
          <p:nvPr/>
        </p:nvPicPr>
        <p:blipFill>
          <a:blip r:embed="rId3">
            <a:alphaModFix/>
          </a:blip>
          <a:stretch>
            <a:fillRect/>
          </a:stretch>
        </p:blipFill>
        <p:spPr>
          <a:xfrm>
            <a:off x="4117300" y="843850"/>
            <a:ext cx="4013175" cy="3495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C1130"/>
        </a:solidFill>
      </p:bgPr>
    </p:bg>
    <p:spTree>
      <p:nvGrpSpPr>
        <p:cNvPr id="532" name="Shape 532"/>
        <p:cNvGrpSpPr/>
        <p:nvPr/>
      </p:nvGrpSpPr>
      <p:grpSpPr>
        <a:xfrm>
          <a:off x="0" y="0"/>
          <a:ext cx="0" cy="0"/>
          <a:chOff x="0" y="0"/>
          <a:chExt cx="0" cy="0"/>
        </a:xfrm>
      </p:grpSpPr>
      <p:sp>
        <p:nvSpPr>
          <p:cNvPr id="533" name="Google Shape;533;p74"/>
          <p:cNvSpPr txBox="1"/>
          <p:nvPr>
            <p:ph type="title"/>
          </p:nvPr>
        </p:nvSpPr>
        <p:spPr>
          <a:xfrm>
            <a:off x="311700" y="1324225"/>
            <a:ext cx="8520600" cy="1984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s">
                <a:solidFill>
                  <a:schemeClr val="lt2"/>
                </a:solidFill>
                <a:latin typeface="Merriweather"/>
                <a:ea typeface="Merriweather"/>
                <a:cs typeface="Merriweather"/>
                <a:sym typeface="Merriweather"/>
              </a:rPr>
              <a:t>¡GRACIAS POR SU VALIOSA  </a:t>
            </a:r>
            <a:r>
              <a:rPr b="0" lang="es">
                <a:solidFill>
                  <a:schemeClr val="lt2"/>
                </a:solidFill>
                <a:latin typeface="Merriweather"/>
                <a:ea typeface="Merriweather"/>
                <a:cs typeface="Merriweather"/>
                <a:sym typeface="Merriweather"/>
              </a:rPr>
              <a:t>ATENCIÓN</a:t>
            </a:r>
            <a:r>
              <a:rPr b="0" lang="es">
                <a:solidFill>
                  <a:schemeClr val="lt2"/>
                </a:solidFill>
                <a:latin typeface="Merriweather"/>
                <a:ea typeface="Merriweather"/>
                <a:cs typeface="Merriweather"/>
                <a:sym typeface="Merriweather"/>
              </a:rPr>
              <a:t> </a:t>
            </a:r>
            <a:r>
              <a:rPr b="0" lang="es">
                <a:solidFill>
                  <a:schemeClr val="lt2"/>
                </a:solidFill>
                <a:latin typeface="Merriweather"/>
                <a:ea typeface="Merriweather"/>
                <a:cs typeface="Merriweather"/>
                <a:sym typeface="Merriweather"/>
              </a:rPr>
              <a:t>Y PARTICIPACIÓN</a:t>
            </a:r>
            <a:r>
              <a:rPr b="0" lang="es">
                <a:solidFill>
                  <a:schemeClr val="lt2"/>
                </a:solidFill>
                <a:latin typeface="Merriweather"/>
                <a:ea typeface="Merriweather"/>
                <a:cs typeface="Merriweather"/>
                <a:sym typeface="Merriweather"/>
              </a:rPr>
              <a:t>!</a:t>
            </a:r>
            <a:endParaRPr b="0">
              <a:solidFill>
                <a:schemeClr val="lt2"/>
              </a:solidFill>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09" name="Shape 109"/>
        <p:cNvGrpSpPr/>
        <p:nvPr/>
      </p:nvGrpSpPr>
      <p:grpSpPr>
        <a:xfrm>
          <a:off x="0" y="0"/>
          <a:ext cx="0" cy="0"/>
          <a:chOff x="0" y="0"/>
          <a:chExt cx="0" cy="0"/>
        </a:xfrm>
      </p:grpSpPr>
      <p:sp>
        <p:nvSpPr>
          <p:cNvPr id="110" name="Google Shape;110;p19"/>
          <p:cNvSpPr txBox="1"/>
          <p:nvPr>
            <p:ph idx="1" type="body"/>
          </p:nvPr>
        </p:nvSpPr>
        <p:spPr>
          <a:xfrm>
            <a:off x="325075" y="304450"/>
            <a:ext cx="4246800" cy="4490700"/>
          </a:xfrm>
          <a:prstGeom prst="rect">
            <a:avLst/>
          </a:prstGeom>
        </p:spPr>
        <p:txBody>
          <a:bodyPr anchorCtr="0" anchor="t" bIns="91425" lIns="91425" spcFirstLastPara="1" rIns="91425" wrap="square" tIns="91425">
            <a:normAutofit fontScale="25000" lnSpcReduction="20000"/>
          </a:bodyPr>
          <a:lstStyle/>
          <a:p>
            <a:pPr indent="0" lvl="0" marL="0" rtl="0" algn="just">
              <a:lnSpc>
                <a:spcPct val="150000"/>
              </a:lnSpc>
              <a:spcBef>
                <a:spcPts val="0"/>
              </a:spcBef>
              <a:spcAft>
                <a:spcPts val="0"/>
              </a:spcAft>
              <a:buNone/>
            </a:pPr>
            <a:r>
              <a:rPr b="1" lang="es" sz="9600">
                <a:solidFill>
                  <a:srgbClr val="000000"/>
                </a:solidFill>
                <a:latin typeface="Times New Roman"/>
                <a:ea typeface="Times New Roman"/>
                <a:cs typeface="Times New Roman"/>
                <a:sym typeface="Times New Roman"/>
              </a:rPr>
              <a:t>¿Qué es salud mental? </a:t>
            </a:r>
            <a:endParaRPr b="1" sz="9600">
              <a:solidFill>
                <a:srgbClr val="000000"/>
              </a:solidFill>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s" sz="8800">
                <a:solidFill>
                  <a:srgbClr val="000000"/>
                </a:solidFill>
                <a:latin typeface="Times New Roman"/>
                <a:ea typeface="Times New Roman"/>
                <a:cs typeface="Times New Roman"/>
                <a:sym typeface="Times New Roman"/>
              </a:rPr>
              <a:t>La Organización Mundial de la Salud define la SM como "un estado de bienestar en el cual cada individuo desarrolla su potencial, puede afrontar las tensiones de la vida, puede trabajar de forma productiva y fructífera, y puede aportar algo a su comunidad". (OMS, 2022)</a:t>
            </a:r>
            <a:endParaRPr sz="8800">
              <a:solidFill>
                <a:srgbClr val="000000"/>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
        <p:nvSpPr>
          <p:cNvPr id="111" name="Google Shape;111;p19"/>
          <p:cNvSpPr txBox="1"/>
          <p:nvPr>
            <p:ph idx="2" type="body"/>
          </p:nvPr>
        </p:nvSpPr>
        <p:spPr>
          <a:xfrm>
            <a:off x="4939575" y="2407425"/>
            <a:ext cx="3999900" cy="2521800"/>
          </a:xfrm>
          <a:prstGeom prst="rect">
            <a:avLst/>
          </a:prstGeom>
        </p:spPr>
        <p:txBody>
          <a:bodyPr anchorCtr="0" anchor="t" bIns="91425" lIns="91425" spcFirstLastPara="1" rIns="91425" wrap="square" tIns="91425">
            <a:normAutofit fontScale="92500" lnSpcReduction="20000"/>
          </a:bodyPr>
          <a:lstStyle/>
          <a:p>
            <a:pPr indent="-346075" lvl="0" marL="457200" rtl="0" algn="l">
              <a:spcBef>
                <a:spcPts val="0"/>
              </a:spcBef>
              <a:spcAft>
                <a:spcPts val="0"/>
              </a:spcAft>
              <a:buClr>
                <a:schemeClr val="accent1"/>
              </a:buClr>
              <a:buSzPct val="100000"/>
              <a:buFont typeface="Times New Roman"/>
              <a:buChar char="❖"/>
            </a:pPr>
            <a:r>
              <a:rPr i="1" lang="es" sz="2000" u="sng">
                <a:solidFill>
                  <a:schemeClr val="accent1"/>
                </a:solidFill>
                <a:latin typeface="Times New Roman"/>
                <a:ea typeface="Times New Roman"/>
                <a:cs typeface="Times New Roman"/>
                <a:sym typeface="Times New Roman"/>
              </a:rPr>
              <a:t>estado de equilibrio</a:t>
            </a:r>
            <a:endParaRPr i="1" sz="2000" u="sng">
              <a:solidFill>
                <a:schemeClr val="accent1"/>
              </a:solidFill>
              <a:latin typeface="Times New Roman"/>
              <a:ea typeface="Times New Roman"/>
              <a:cs typeface="Times New Roman"/>
              <a:sym typeface="Times New Roman"/>
            </a:endParaRPr>
          </a:p>
          <a:p>
            <a:pPr indent="-346075" lvl="0" marL="457200" rtl="0" algn="l">
              <a:spcBef>
                <a:spcPts val="0"/>
              </a:spcBef>
              <a:spcAft>
                <a:spcPts val="0"/>
              </a:spcAft>
              <a:buClr>
                <a:schemeClr val="accent1"/>
              </a:buClr>
              <a:buSzPct val="100000"/>
              <a:buFont typeface="Times New Roman"/>
              <a:buChar char="❖"/>
            </a:pPr>
            <a:r>
              <a:rPr lang="es" sz="2000">
                <a:solidFill>
                  <a:schemeClr val="accent1"/>
                </a:solidFill>
                <a:latin typeface="Times New Roman"/>
                <a:ea typeface="Times New Roman"/>
                <a:cs typeface="Times New Roman"/>
                <a:sym typeface="Times New Roman"/>
              </a:rPr>
              <a:t>hace frente al estrés cotidiano</a:t>
            </a:r>
            <a:endParaRPr sz="2000">
              <a:solidFill>
                <a:schemeClr val="accent1"/>
              </a:solidFill>
              <a:latin typeface="Times New Roman"/>
              <a:ea typeface="Times New Roman"/>
              <a:cs typeface="Times New Roman"/>
              <a:sym typeface="Times New Roman"/>
            </a:endParaRPr>
          </a:p>
          <a:p>
            <a:pPr indent="-346075" lvl="0" marL="457200" rtl="0" algn="l">
              <a:spcBef>
                <a:spcPts val="0"/>
              </a:spcBef>
              <a:spcAft>
                <a:spcPts val="0"/>
              </a:spcAft>
              <a:buClr>
                <a:schemeClr val="accent1"/>
              </a:buClr>
              <a:buSzPct val="100000"/>
              <a:buFont typeface="Times New Roman"/>
              <a:buChar char="❖"/>
            </a:pPr>
            <a:r>
              <a:rPr lang="es" sz="2000">
                <a:solidFill>
                  <a:schemeClr val="accent1"/>
                </a:solidFill>
                <a:latin typeface="Times New Roman"/>
                <a:ea typeface="Times New Roman"/>
                <a:cs typeface="Times New Roman"/>
                <a:sym typeface="Times New Roman"/>
              </a:rPr>
              <a:t>bienestar emocional y psicológico</a:t>
            </a:r>
            <a:endParaRPr sz="2000">
              <a:solidFill>
                <a:schemeClr val="accent1"/>
              </a:solidFill>
              <a:latin typeface="Times New Roman"/>
              <a:ea typeface="Times New Roman"/>
              <a:cs typeface="Times New Roman"/>
              <a:sym typeface="Times New Roman"/>
            </a:endParaRPr>
          </a:p>
          <a:p>
            <a:pPr indent="-346075" lvl="0" marL="457200" rtl="0" algn="l">
              <a:spcBef>
                <a:spcPts val="0"/>
              </a:spcBef>
              <a:spcAft>
                <a:spcPts val="0"/>
              </a:spcAft>
              <a:buClr>
                <a:schemeClr val="accent1"/>
              </a:buClr>
              <a:buSzPct val="100000"/>
              <a:buFont typeface="Times New Roman"/>
              <a:buChar char="❖"/>
            </a:pPr>
            <a:r>
              <a:rPr lang="es" sz="2000">
                <a:solidFill>
                  <a:schemeClr val="accent1"/>
                </a:solidFill>
                <a:latin typeface="Times New Roman"/>
                <a:ea typeface="Times New Roman"/>
                <a:cs typeface="Times New Roman"/>
                <a:sym typeface="Times New Roman"/>
              </a:rPr>
              <a:t>no es un concepto individual si no </a:t>
            </a:r>
            <a:r>
              <a:rPr lang="es" sz="2000">
                <a:solidFill>
                  <a:schemeClr val="accent1"/>
                </a:solidFill>
                <a:latin typeface="Times New Roman"/>
                <a:ea typeface="Times New Roman"/>
                <a:cs typeface="Times New Roman"/>
                <a:sym typeface="Times New Roman"/>
              </a:rPr>
              <a:t>también</a:t>
            </a:r>
            <a:r>
              <a:rPr lang="es" sz="2000">
                <a:solidFill>
                  <a:schemeClr val="accent1"/>
                </a:solidFill>
                <a:latin typeface="Times New Roman"/>
                <a:ea typeface="Times New Roman"/>
                <a:cs typeface="Times New Roman"/>
                <a:sym typeface="Times New Roman"/>
              </a:rPr>
              <a:t> colectivo</a:t>
            </a:r>
            <a:endParaRPr sz="2000">
              <a:solidFill>
                <a:schemeClr val="accent1"/>
              </a:solidFill>
              <a:latin typeface="Times New Roman"/>
              <a:ea typeface="Times New Roman"/>
              <a:cs typeface="Times New Roman"/>
              <a:sym typeface="Times New Roman"/>
            </a:endParaRPr>
          </a:p>
          <a:p>
            <a:pPr indent="-346075" lvl="0" marL="457200" rtl="0" algn="l">
              <a:spcBef>
                <a:spcPts val="0"/>
              </a:spcBef>
              <a:spcAft>
                <a:spcPts val="0"/>
              </a:spcAft>
              <a:buClr>
                <a:schemeClr val="accent1"/>
              </a:buClr>
              <a:buSzPct val="100000"/>
              <a:buFont typeface="Times New Roman"/>
              <a:buChar char="❖"/>
            </a:pPr>
            <a:r>
              <a:rPr lang="es" sz="2000">
                <a:solidFill>
                  <a:schemeClr val="accent1"/>
                </a:solidFill>
                <a:latin typeface="Times New Roman"/>
                <a:ea typeface="Times New Roman"/>
                <a:cs typeface="Times New Roman"/>
                <a:sym typeface="Times New Roman"/>
              </a:rPr>
              <a:t>experimentar emociones positivas</a:t>
            </a:r>
            <a:endParaRPr sz="2000">
              <a:solidFill>
                <a:schemeClr val="accent1"/>
              </a:solidFill>
              <a:latin typeface="Times New Roman"/>
              <a:ea typeface="Times New Roman"/>
              <a:cs typeface="Times New Roman"/>
              <a:sym typeface="Times New Roman"/>
            </a:endParaRPr>
          </a:p>
          <a:p>
            <a:pPr indent="-346075" lvl="0" marL="457200" rtl="0" algn="l">
              <a:spcBef>
                <a:spcPts val="0"/>
              </a:spcBef>
              <a:spcAft>
                <a:spcPts val="0"/>
              </a:spcAft>
              <a:buClr>
                <a:schemeClr val="accent1"/>
              </a:buClr>
              <a:buSzPct val="100000"/>
              <a:buFont typeface="Times New Roman"/>
              <a:buChar char="❖"/>
            </a:pPr>
            <a:r>
              <a:rPr lang="es" sz="2000">
                <a:solidFill>
                  <a:schemeClr val="accent1"/>
                </a:solidFill>
                <a:latin typeface="Times New Roman"/>
                <a:ea typeface="Times New Roman"/>
                <a:cs typeface="Times New Roman"/>
                <a:sym typeface="Times New Roman"/>
              </a:rPr>
              <a:t>utilizar las fortalezas personales </a:t>
            </a:r>
            <a:endParaRPr sz="2000">
              <a:solidFill>
                <a:schemeClr val="accent1"/>
              </a:solidFill>
              <a:latin typeface="Times New Roman"/>
              <a:ea typeface="Times New Roman"/>
              <a:cs typeface="Times New Roman"/>
              <a:sym typeface="Times New Roman"/>
            </a:endParaRPr>
          </a:p>
          <a:p>
            <a:pPr indent="0" lvl="0" marL="457200" rtl="0" algn="l">
              <a:spcBef>
                <a:spcPts val="1200"/>
              </a:spcBef>
              <a:spcAft>
                <a:spcPts val="1200"/>
              </a:spcAft>
              <a:buNone/>
            </a:pPr>
            <a:r>
              <a:t/>
            </a:r>
            <a:endParaRPr sz="2000">
              <a:solidFill>
                <a:schemeClr val="accent1"/>
              </a:solidFill>
              <a:latin typeface="Times New Roman"/>
              <a:ea typeface="Times New Roman"/>
              <a:cs typeface="Times New Roman"/>
              <a:sym typeface="Times New Roman"/>
            </a:endParaRPr>
          </a:p>
        </p:txBody>
      </p:sp>
      <p:sp>
        <p:nvSpPr>
          <p:cNvPr id="112" name="Google Shape;112;p19"/>
          <p:cNvSpPr txBox="1"/>
          <p:nvPr/>
        </p:nvSpPr>
        <p:spPr>
          <a:xfrm>
            <a:off x="4769650" y="161275"/>
            <a:ext cx="39111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900">
                <a:solidFill>
                  <a:schemeClr val="lt1"/>
                </a:solidFill>
                <a:latin typeface="Times New Roman"/>
                <a:ea typeface="Times New Roman"/>
                <a:cs typeface="Times New Roman"/>
                <a:sym typeface="Times New Roman"/>
              </a:rPr>
              <a:t>Así como la salud no solo es la ausencia de la enfermedad o afecciones, la SM no se define únicamente por la ausencia de trastornos mentales.</a:t>
            </a:r>
            <a:endParaRPr sz="1900">
              <a:solidFill>
                <a:schemeClr val="lt1"/>
              </a:solidFill>
              <a:latin typeface="Times New Roman"/>
              <a:ea typeface="Times New Roman"/>
              <a:cs typeface="Times New Roman"/>
              <a:sym typeface="Times New Roman"/>
            </a:endParaRPr>
          </a:p>
          <a:p>
            <a:pPr indent="0" lvl="0" marL="0" rtl="0" algn="ctr">
              <a:spcBef>
                <a:spcPts val="0"/>
              </a:spcBef>
              <a:spcAft>
                <a:spcPts val="0"/>
              </a:spcAft>
              <a:buNone/>
            </a:pPr>
            <a:r>
              <a:t/>
            </a:r>
            <a:endParaRPr sz="1900">
              <a:solidFill>
                <a:schemeClr val="lt1"/>
              </a:solidFill>
              <a:latin typeface="Times New Roman"/>
              <a:ea typeface="Times New Roman"/>
              <a:cs typeface="Times New Roman"/>
              <a:sym typeface="Times New Roman"/>
            </a:endParaRPr>
          </a:p>
        </p:txBody>
      </p:sp>
      <p:sp>
        <p:nvSpPr>
          <p:cNvPr id="113" name="Google Shape;113;p19"/>
          <p:cNvSpPr/>
          <p:nvPr/>
        </p:nvSpPr>
        <p:spPr>
          <a:xfrm>
            <a:off x="6430450" y="1808275"/>
            <a:ext cx="589500" cy="519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17" name="Shape 117"/>
        <p:cNvGrpSpPr/>
        <p:nvPr/>
      </p:nvGrpSpPr>
      <p:grpSpPr>
        <a:xfrm>
          <a:off x="0" y="0"/>
          <a:ext cx="0" cy="0"/>
          <a:chOff x="0" y="0"/>
          <a:chExt cx="0" cy="0"/>
        </a:xfrm>
      </p:grpSpPr>
      <p:sp>
        <p:nvSpPr>
          <p:cNvPr id="118" name="Google Shape;118;p20"/>
          <p:cNvSpPr txBox="1"/>
          <p:nvPr>
            <p:ph type="title"/>
          </p:nvPr>
        </p:nvSpPr>
        <p:spPr>
          <a:xfrm>
            <a:off x="2370825" y="292850"/>
            <a:ext cx="6461400" cy="979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2400">
                <a:latin typeface="Times New Roman"/>
                <a:ea typeface="Times New Roman"/>
                <a:cs typeface="Times New Roman"/>
                <a:sym typeface="Times New Roman"/>
              </a:rPr>
              <a:t>Existen otros conceptos como por ejemplo, el siguiente autor tiene una perspectiva social.</a:t>
            </a:r>
            <a:endParaRPr sz="2400">
              <a:latin typeface="Times New Roman"/>
              <a:ea typeface="Times New Roman"/>
              <a:cs typeface="Times New Roman"/>
              <a:sym typeface="Times New Roman"/>
            </a:endParaRPr>
          </a:p>
        </p:txBody>
      </p:sp>
      <p:sp>
        <p:nvSpPr>
          <p:cNvPr id="119" name="Google Shape;119;p20"/>
          <p:cNvSpPr txBox="1"/>
          <p:nvPr>
            <p:ph idx="1" type="body"/>
          </p:nvPr>
        </p:nvSpPr>
        <p:spPr>
          <a:xfrm>
            <a:off x="2826225" y="1272350"/>
            <a:ext cx="6081300" cy="3701700"/>
          </a:xfrm>
          <a:prstGeom prst="rect">
            <a:avLst/>
          </a:prstGeom>
        </p:spPr>
        <p:txBody>
          <a:bodyPr anchorCtr="0" anchor="t" bIns="91425" lIns="91425" spcFirstLastPara="1" rIns="91425" wrap="square" tIns="91425">
            <a:normAutofit fontScale="77500" lnSpcReduction="20000"/>
          </a:bodyPr>
          <a:lstStyle/>
          <a:p>
            <a:pPr indent="444500" lvl="0" marL="0" rtl="0" algn="just">
              <a:lnSpc>
                <a:spcPct val="150000"/>
              </a:lnSpc>
              <a:spcBef>
                <a:spcPts val="0"/>
              </a:spcBef>
              <a:spcAft>
                <a:spcPts val="0"/>
              </a:spcAft>
              <a:buNone/>
            </a:pPr>
            <a:r>
              <a:rPr lang="es" sz="2364">
                <a:solidFill>
                  <a:schemeClr val="lt1"/>
                </a:solidFill>
                <a:latin typeface="Times New Roman"/>
                <a:ea typeface="Times New Roman"/>
                <a:cs typeface="Times New Roman"/>
                <a:sym typeface="Times New Roman"/>
              </a:rPr>
              <a:t>El sociólogo Aaron Antonovsky, a través de su teoría de la Salud Salutogénica, aporta una perspectiva dinámica al concepto de salud. Para Antonovsky (1979), </a:t>
            </a:r>
            <a:r>
              <a:rPr lang="es" sz="2364" u="sng">
                <a:solidFill>
                  <a:schemeClr val="lt1"/>
                </a:solidFill>
                <a:latin typeface="Times New Roman"/>
                <a:ea typeface="Times New Roman"/>
                <a:cs typeface="Times New Roman"/>
                <a:sym typeface="Times New Roman"/>
              </a:rPr>
              <a:t>la salud no es simplemente la presencia o ausencia de enfermedad, sino un continuo en el que la capacidad del individuo para enfrentar el estrés y mantener un equilibrio juega un papel crucial. Esta visión destaca la importancia de fortalecer los recursos personales y comunitarios para promover la salud mental (.SM)</a:t>
            </a:r>
            <a:endParaRPr sz="2364" u="sng">
              <a:solidFill>
                <a:schemeClr val="lt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
        <p:nvSpPr>
          <p:cNvPr id="120" name="Google Shape;120;p20"/>
          <p:cNvSpPr txBox="1"/>
          <p:nvPr/>
        </p:nvSpPr>
        <p:spPr>
          <a:xfrm>
            <a:off x="147350" y="3228075"/>
            <a:ext cx="1473300" cy="7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800">
                <a:solidFill>
                  <a:schemeClr val="accent1"/>
                </a:solidFill>
                <a:latin typeface="Times New Roman"/>
                <a:ea typeface="Times New Roman"/>
                <a:cs typeface="Times New Roman"/>
                <a:sym typeface="Times New Roman"/>
              </a:rPr>
              <a:t>Concepto de Salud</a:t>
            </a:r>
            <a:endParaRPr b="1" sz="1800">
              <a:solidFill>
                <a:schemeClr val="accent1"/>
              </a:solidFill>
              <a:latin typeface="Times New Roman"/>
              <a:ea typeface="Times New Roman"/>
              <a:cs typeface="Times New Roman"/>
              <a:sym typeface="Times New Roman"/>
            </a:endParaRPr>
          </a:p>
        </p:txBody>
      </p:sp>
      <p:sp>
        <p:nvSpPr>
          <p:cNvPr id="121" name="Google Shape;121;p20"/>
          <p:cNvSpPr/>
          <p:nvPr/>
        </p:nvSpPr>
        <p:spPr>
          <a:xfrm>
            <a:off x="1928850" y="3402225"/>
            <a:ext cx="709800" cy="388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pic>
        <p:nvPicPr>
          <p:cNvPr id="122" name="Google Shape;122;p20"/>
          <p:cNvPicPr preferRelativeResize="0"/>
          <p:nvPr/>
        </p:nvPicPr>
        <p:blipFill>
          <a:blip r:embed="rId3">
            <a:alphaModFix/>
          </a:blip>
          <a:stretch>
            <a:fillRect/>
          </a:stretch>
        </p:blipFill>
        <p:spPr>
          <a:xfrm>
            <a:off x="392150" y="292850"/>
            <a:ext cx="1804550" cy="2868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26" name="Shape 126"/>
        <p:cNvGrpSpPr/>
        <p:nvPr/>
      </p:nvGrpSpPr>
      <p:grpSpPr>
        <a:xfrm>
          <a:off x="0" y="0"/>
          <a:ext cx="0" cy="0"/>
          <a:chOff x="0" y="0"/>
          <a:chExt cx="0" cy="0"/>
        </a:xfrm>
      </p:grpSpPr>
      <p:sp>
        <p:nvSpPr>
          <p:cNvPr id="127" name="Google Shape;127;p21"/>
          <p:cNvSpPr txBox="1"/>
          <p:nvPr>
            <p:ph type="title"/>
          </p:nvPr>
        </p:nvSpPr>
        <p:spPr>
          <a:xfrm>
            <a:off x="311700" y="292850"/>
            <a:ext cx="8756400" cy="71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s" sz="2800">
                <a:solidFill>
                  <a:schemeClr val="lt1"/>
                </a:solidFill>
                <a:latin typeface="Times New Roman"/>
                <a:ea typeface="Times New Roman"/>
                <a:cs typeface="Times New Roman"/>
                <a:sym typeface="Times New Roman"/>
              </a:rPr>
              <a:t>¿</a:t>
            </a:r>
            <a:r>
              <a:rPr lang="es" sz="2800">
                <a:solidFill>
                  <a:schemeClr val="lt1"/>
                </a:solidFill>
                <a:latin typeface="Times New Roman"/>
                <a:ea typeface="Times New Roman"/>
                <a:cs typeface="Times New Roman"/>
                <a:sym typeface="Times New Roman"/>
              </a:rPr>
              <a:t>Qué</a:t>
            </a:r>
            <a:r>
              <a:rPr lang="es" sz="2800">
                <a:solidFill>
                  <a:schemeClr val="lt1"/>
                </a:solidFill>
                <a:latin typeface="Times New Roman"/>
                <a:ea typeface="Times New Roman"/>
                <a:cs typeface="Times New Roman"/>
                <a:sym typeface="Times New Roman"/>
              </a:rPr>
              <a:t> es lo que determina la salud mental de las mujeres?</a:t>
            </a:r>
            <a:endParaRPr sz="2800">
              <a:solidFill>
                <a:schemeClr val="lt1"/>
              </a:solidFill>
              <a:latin typeface="Times New Roman"/>
              <a:ea typeface="Times New Roman"/>
              <a:cs typeface="Times New Roman"/>
              <a:sym typeface="Times New Roman"/>
            </a:endParaRPr>
          </a:p>
        </p:txBody>
      </p:sp>
      <p:sp>
        <p:nvSpPr>
          <p:cNvPr id="128" name="Google Shape;128;p21"/>
          <p:cNvSpPr txBox="1"/>
          <p:nvPr>
            <p:ph idx="1" type="body"/>
          </p:nvPr>
        </p:nvSpPr>
        <p:spPr>
          <a:xfrm>
            <a:off x="311700" y="1008175"/>
            <a:ext cx="4376400" cy="3894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400">
                <a:solidFill>
                  <a:schemeClr val="accent1"/>
                </a:solidFill>
                <a:latin typeface="Times New Roman"/>
                <a:ea typeface="Times New Roman"/>
                <a:cs typeface="Times New Roman"/>
                <a:sym typeface="Times New Roman"/>
              </a:rPr>
              <a:t>M</a:t>
            </a:r>
            <a:r>
              <a:rPr b="1" lang="es" sz="2400">
                <a:solidFill>
                  <a:schemeClr val="accent1"/>
                </a:solidFill>
                <a:latin typeface="Times New Roman"/>
                <a:ea typeface="Times New Roman"/>
                <a:cs typeface="Times New Roman"/>
                <a:sym typeface="Times New Roman"/>
              </a:rPr>
              <a:t>aternidad:</a:t>
            </a:r>
            <a:endParaRPr b="1" sz="2400">
              <a:solidFill>
                <a:schemeClr val="accent1"/>
              </a:solidFill>
              <a:latin typeface="Times New Roman"/>
              <a:ea typeface="Times New Roman"/>
              <a:cs typeface="Times New Roman"/>
              <a:sym typeface="Times New Roman"/>
            </a:endParaRPr>
          </a:p>
          <a:p>
            <a:pPr indent="0" lvl="0" marL="0" rtl="0" algn="l">
              <a:spcBef>
                <a:spcPts val="1200"/>
              </a:spcBef>
              <a:spcAft>
                <a:spcPts val="1200"/>
              </a:spcAft>
              <a:buNone/>
            </a:pPr>
            <a:r>
              <a:rPr lang="es" sz="2400">
                <a:solidFill>
                  <a:schemeClr val="accent1"/>
                </a:solidFill>
                <a:latin typeface="Times New Roman"/>
                <a:ea typeface="Times New Roman"/>
                <a:cs typeface="Times New Roman"/>
                <a:sym typeface="Times New Roman"/>
              </a:rPr>
              <a:t>Durante este periodo la </a:t>
            </a:r>
            <a:r>
              <a:rPr lang="es" sz="2400">
                <a:solidFill>
                  <a:schemeClr val="accent1"/>
                </a:solidFill>
                <a:latin typeface="Times New Roman"/>
                <a:ea typeface="Times New Roman"/>
                <a:cs typeface="Times New Roman"/>
                <a:sym typeface="Times New Roman"/>
              </a:rPr>
              <a:t>depresión</a:t>
            </a:r>
            <a:r>
              <a:rPr lang="es" sz="2400">
                <a:solidFill>
                  <a:schemeClr val="accent1"/>
                </a:solidFill>
                <a:latin typeface="Times New Roman"/>
                <a:ea typeface="Times New Roman"/>
                <a:cs typeface="Times New Roman"/>
                <a:sym typeface="Times New Roman"/>
              </a:rPr>
              <a:t> posparto, </a:t>
            </a:r>
            <a:r>
              <a:rPr lang="es" sz="2400">
                <a:solidFill>
                  <a:schemeClr val="accent1"/>
                </a:solidFill>
                <a:latin typeface="Times New Roman"/>
                <a:ea typeface="Times New Roman"/>
                <a:cs typeface="Times New Roman"/>
                <a:sym typeface="Times New Roman"/>
              </a:rPr>
              <a:t>aislamiento</a:t>
            </a:r>
            <a:r>
              <a:rPr lang="es" sz="2400">
                <a:solidFill>
                  <a:schemeClr val="accent1"/>
                </a:solidFill>
                <a:latin typeface="Times New Roman"/>
                <a:ea typeface="Times New Roman"/>
                <a:cs typeface="Times New Roman"/>
                <a:sym typeface="Times New Roman"/>
              </a:rPr>
              <a:t> social, problemas de autoimagen, entre otros. Son </a:t>
            </a:r>
            <a:r>
              <a:rPr lang="es" sz="2400">
                <a:solidFill>
                  <a:schemeClr val="accent1"/>
                </a:solidFill>
                <a:latin typeface="Times New Roman"/>
                <a:ea typeface="Times New Roman"/>
                <a:cs typeface="Times New Roman"/>
                <a:sym typeface="Times New Roman"/>
              </a:rPr>
              <a:t>trastornos</a:t>
            </a:r>
            <a:r>
              <a:rPr lang="es" sz="2400">
                <a:solidFill>
                  <a:schemeClr val="accent1"/>
                </a:solidFill>
                <a:latin typeface="Times New Roman"/>
                <a:ea typeface="Times New Roman"/>
                <a:cs typeface="Times New Roman"/>
                <a:sym typeface="Times New Roman"/>
              </a:rPr>
              <a:t> que afectan a algunas mujeres </a:t>
            </a:r>
            <a:r>
              <a:rPr lang="es" sz="2400">
                <a:solidFill>
                  <a:schemeClr val="accent1"/>
                </a:solidFill>
                <a:latin typeface="Times New Roman"/>
                <a:ea typeface="Times New Roman"/>
                <a:cs typeface="Times New Roman"/>
                <a:sym typeface="Times New Roman"/>
              </a:rPr>
              <a:t>después</a:t>
            </a:r>
            <a:r>
              <a:rPr lang="es" sz="2400">
                <a:solidFill>
                  <a:schemeClr val="accent1"/>
                </a:solidFill>
                <a:latin typeface="Times New Roman"/>
                <a:ea typeface="Times New Roman"/>
                <a:cs typeface="Times New Roman"/>
                <a:sym typeface="Times New Roman"/>
              </a:rPr>
              <a:t> del parto y puede tener un impacto significativo en la Salud Mental. </a:t>
            </a:r>
            <a:endParaRPr sz="2400">
              <a:solidFill>
                <a:schemeClr val="accent1"/>
              </a:solidFill>
              <a:latin typeface="Times New Roman"/>
              <a:ea typeface="Times New Roman"/>
              <a:cs typeface="Times New Roman"/>
              <a:sym typeface="Times New Roman"/>
            </a:endParaRPr>
          </a:p>
        </p:txBody>
      </p:sp>
      <p:pic>
        <p:nvPicPr>
          <p:cNvPr id="129" name="Google Shape;129;p21"/>
          <p:cNvPicPr preferRelativeResize="0"/>
          <p:nvPr/>
        </p:nvPicPr>
        <p:blipFill>
          <a:blip r:embed="rId3">
            <a:alphaModFix/>
          </a:blip>
          <a:stretch>
            <a:fillRect/>
          </a:stretch>
        </p:blipFill>
        <p:spPr>
          <a:xfrm>
            <a:off x="4572000" y="1432500"/>
            <a:ext cx="2835175" cy="1703100"/>
          </a:xfrm>
          <a:prstGeom prst="rect">
            <a:avLst/>
          </a:prstGeom>
          <a:noFill/>
          <a:ln>
            <a:noFill/>
          </a:ln>
        </p:spPr>
      </p:pic>
      <p:pic>
        <p:nvPicPr>
          <p:cNvPr id="130" name="Google Shape;130;p21"/>
          <p:cNvPicPr preferRelativeResize="0"/>
          <p:nvPr/>
        </p:nvPicPr>
        <p:blipFill>
          <a:blip r:embed="rId4">
            <a:alphaModFix/>
          </a:blip>
          <a:stretch>
            <a:fillRect/>
          </a:stretch>
        </p:blipFill>
        <p:spPr>
          <a:xfrm>
            <a:off x="6340675" y="2511125"/>
            <a:ext cx="2553373" cy="1703099"/>
          </a:xfrm>
          <a:prstGeom prst="rect">
            <a:avLst/>
          </a:prstGeom>
          <a:noFill/>
          <a:ln>
            <a:noFill/>
          </a:ln>
        </p:spPr>
      </p:pic>
      <p:pic>
        <p:nvPicPr>
          <p:cNvPr id="131" name="Google Shape;131;p21"/>
          <p:cNvPicPr preferRelativeResize="0"/>
          <p:nvPr/>
        </p:nvPicPr>
        <p:blipFill>
          <a:blip r:embed="rId5">
            <a:alphaModFix/>
          </a:blip>
          <a:stretch>
            <a:fillRect/>
          </a:stretch>
        </p:blipFill>
        <p:spPr>
          <a:xfrm>
            <a:off x="4572000" y="3135601"/>
            <a:ext cx="2628900" cy="1823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